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773" r:id="rId2"/>
    <p:sldId id="847" r:id="rId3"/>
    <p:sldId id="785" r:id="rId4"/>
    <p:sldId id="734" r:id="rId5"/>
    <p:sldId id="772" r:id="rId6"/>
    <p:sldId id="788" r:id="rId7"/>
    <p:sldId id="799" r:id="rId8"/>
    <p:sldId id="801" r:id="rId9"/>
    <p:sldId id="824" r:id="rId10"/>
    <p:sldId id="782" r:id="rId11"/>
    <p:sldId id="811" r:id="rId12"/>
    <p:sldId id="792" r:id="rId13"/>
    <p:sldId id="764" r:id="rId14"/>
    <p:sldId id="765" r:id="rId15"/>
    <p:sldId id="848" r:id="rId16"/>
    <p:sldId id="849" r:id="rId17"/>
    <p:sldId id="795"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56" autoAdjust="0"/>
    <p:restoredTop sz="94660"/>
  </p:normalViewPr>
  <p:slideViewPr>
    <p:cSldViewPr snapToGrid="0">
      <p:cViewPr varScale="1">
        <p:scale>
          <a:sx n="114" d="100"/>
          <a:sy n="114" d="100"/>
        </p:scale>
        <p:origin x="42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8ECD4-F79B-4DCB-87E2-06F1049786C0}" type="datetimeFigureOut">
              <a:rPr lang="ru-RU" smtClean="0"/>
              <a:t>27.05.2020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1933F-B395-47F5-9C81-57D83CD79598}" type="slidenum">
              <a:rPr lang="ru-RU" smtClean="0"/>
              <a:t>‹#›</a:t>
            </a:fld>
            <a:endParaRPr lang="ru-RU"/>
          </a:p>
        </p:txBody>
      </p:sp>
    </p:spTree>
    <p:extLst>
      <p:ext uri="{BB962C8B-B14F-4D97-AF65-F5344CB8AC3E}">
        <p14:creationId xmlns:p14="http://schemas.microsoft.com/office/powerpoint/2010/main" val="287817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B11933F-B395-47F5-9C81-57D83CD79598}" type="slidenum">
              <a:rPr lang="ru-RU" smtClean="0"/>
              <a:t>1</a:t>
            </a:fld>
            <a:endParaRPr lang="ru-RU"/>
          </a:p>
        </p:txBody>
      </p:sp>
    </p:spTree>
    <p:extLst>
      <p:ext uri="{BB962C8B-B14F-4D97-AF65-F5344CB8AC3E}">
        <p14:creationId xmlns:p14="http://schemas.microsoft.com/office/powerpoint/2010/main" val="338014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21DE62D-6ED6-4D8F-AD56-A27775941C05}" type="slidenum">
              <a:rPr lang="ru-RU" altLang="ru-RU" smtClean="0"/>
              <a:pPr eaLnBrk="1" fontAlgn="base" hangingPunct="1">
                <a:spcBef>
                  <a:spcPct val="0"/>
                </a:spcBef>
                <a:spcAft>
                  <a:spcPct val="0"/>
                </a:spcAft>
              </a:pPr>
              <a:t>2</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DF99F6-3ABB-4EB2-B35A-580ED7A69DF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FB06DC5-7F82-4949-963B-9BC2D45D3B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32EDA24-CD14-452E-AE25-36972DAEF21E}"/>
              </a:ext>
            </a:extLst>
          </p:cNvPr>
          <p:cNvSpPr>
            <a:spLocks noGrp="1"/>
          </p:cNvSpPr>
          <p:nvPr>
            <p:ph type="dt" sz="half" idx="10"/>
          </p:nvPr>
        </p:nvSpPr>
        <p:spPr/>
        <p:txBody>
          <a:bodyPr/>
          <a:lstStyle/>
          <a:p>
            <a:fld id="{937653D0-DF24-4130-8C15-14055A3A6D46}" type="datetime1">
              <a:rPr lang="ru-RU" smtClean="0"/>
              <a:t>27.05.2020</a:t>
            </a:fld>
            <a:endParaRPr lang="ru-RU"/>
          </a:p>
        </p:txBody>
      </p:sp>
      <p:sp>
        <p:nvSpPr>
          <p:cNvPr id="5" name="Нижний колонтитул 4">
            <a:extLst>
              <a:ext uri="{FF2B5EF4-FFF2-40B4-BE49-F238E27FC236}">
                <a16:creationId xmlns:a16="http://schemas.microsoft.com/office/drawing/2014/main" id="{46BA4D2C-61B4-484A-B0FB-D86CBC6355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850ADF2-6EA1-4D11-825C-275206932A2A}"/>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188782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515D72-B425-4BBE-9991-74543BA51D9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3645BDA-9374-404A-9EAD-A34619B732A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B64A8B-A5A6-45C7-A3FD-7AC70B1EB666}"/>
              </a:ext>
            </a:extLst>
          </p:cNvPr>
          <p:cNvSpPr>
            <a:spLocks noGrp="1"/>
          </p:cNvSpPr>
          <p:nvPr>
            <p:ph type="dt" sz="half" idx="10"/>
          </p:nvPr>
        </p:nvSpPr>
        <p:spPr/>
        <p:txBody>
          <a:bodyPr/>
          <a:lstStyle/>
          <a:p>
            <a:fld id="{09D5751C-76D2-435F-AC13-8E1FAFA4F3C5}" type="datetime1">
              <a:rPr lang="ru-RU" smtClean="0"/>
              <a:t>27.05.2020</a:t>
            </a:fld>
            <a:endParaRPr lang="ru-RU"/>
          </a:p>
        </p:txBody>
      </p:sp>
      <p:sp>
        <p:nvSpPr>
          <p:cNvPr id="5" name="Нижний колонтитул 4">
            <a:extLst>
              <a:ext uri="{FF2B5EF4-FFF2-40B4-BE49-F238E27FC236}">
                <a16:creationId xmlns:a16="http://schemas.microsoft.com/office/drawing/2014/main" id="{E2B7DDF3-8D87-4B5D-BE87-C54E8063BD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376F28-38F0-47C6-A5D4-3B741A97E098}"/>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301369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5F7E9CD-DDE4-4FC9-AFF4-1C8CAD39291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EE19145-49AE-455F-9121-FCE523E623F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24483E9-CA55-4FC3-A4B6-D3C76DF7AA07}"/>
              </a:ext>
            </a:extLst>
          </p:cNvPr>
          <p:cNvSpPr>
            <a:spLocks noGrp="1"/>
          </p:cNvSpPr>
          <p:nvPr>
            <p:ph type="dt" sz="half" idx="10"/>
          </p:nvPr>
        </p:nvSpPr>
        <p:spPr/>
        <p:txBody>
          <a:bodyPr/>
          <a:lstStyle/>
          <a:p>
            <a:fld id="{F61FDA2F-A04A-4CAC-9107-2ABC28298F3D}" type="datetime1">
              <a:rPr lang="ru-RU" smtClean="0"/>
              <a:t>27.05.2020</a:t>
            </a:fld>
            <a:endParaRPr lang="ru-RU"/>
          </a:p>
        </p:txBody>
      </p:sp>
      <p:sp>
        <p:nvSpPr>
          <p:cNvPr id="5" name="Нижний колонтитул 4">
            <a:extLst>
              <a:ext uri="{FF2B5EF4-FFF2-40B4-BE49-F238E27FC236}">
                <a16:creationId xmlns:a16="http://schemas.microsoft.com/office/drawing/2014/main" id="{2360D56D-E011-4327-8A7B-9EF1409D42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BFA4593-3F30-4F2C-881D-4C77331D1950}"/>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74929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E3B43-9899-4359-B32C-5D8BEB05CF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9DFEF03-E5AA-48DA-B979-3DDC433C53C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FA0F1A7-01F8-4481-8B4B-4525D8870CE1}"/>
              </a:ext>
            </a:extLst>
          </p:cNvPr>
          <p:cNvSpPr>
            <a:spLocks noGrp="1"/>
          </p:cNvSpPr>
          <p:nvPr>
            <p:ph type="dt" sz="half" idx="10"/>
          </p:nvPr>
        </p:nvSpPr>
        <p:spPr/>
        <p:txBody>
          <a:bodyPr/>
          <a:lstStyle/>
          <a:p>
            <a:fld id="{E41A2560-98DA-4274-9D1E-78CB0185CC37}" type="datetime1">
              <a:rPr lang="ru-RU" smtClean="0"/>
              <a:t>27.05.2020</a:t>
            </a:fld>
            <a:endParaRPr lang="ru-RU"/>
          </a:p>
        </p:txBody>
      </p:sp>
      <p:sp>
        <p:nvSpPr>
          <p:cNvPr id="5" name="Нижний колонтитул 4">
            <a:extLst>
              <a:ext uri="{FF2B5EF4-FFF2-40B4-BE49-F238E27FC236}">
                <a16:creationId xmlns:a16="http://schemas.microsoft.com/office/drawing/2014/main" id="{E2581114-C095-477C-9774-96AC729A69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A25441-A3CD-47BD-B7E0-4CC048926F7D}"/>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397955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3EEDA-3600-4D00-BEDC-33FF3F3C7BD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3C557C0-EAA6-4BBD-BCA1-12F4F4A89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CE278AF-22E0-4DEC-ABE8-22F3BD439BDE}"/>
              </a:ext>
            </a:extLst>
          </p:cNvPr>
          <p:cNvSpPr>
            <a:spLocks noGrp="1"/>
          </p:cNvSpPr>
          <p:nvPr>
            <p:ph type="dt" sz="half" idx="10"/>
          </p:nvPr>
        </p:nvSpPr>
        <p:spPr/>
        <p:txBody>
          <a:bodyPr/>
          <a:lstStyle/>
          <a:p>
            <a:fld id="{9E12A715-70E8-465B-B5DB-EE3D0CA13C0B}" type="datetime1">
              <a:rPr lang="ru-RU" smtClean="0"/>
              <a:t>27.05.2020</a:t>
            </a:fld>
            <a:endParaRPr lang="ru-RU"/>
          </a:p>
        </p:txBody>
      </p:sp>
      <p:sp>
        <p:nvSpPr>
          <p:cNvPr id="5" name="Нижний колонтитул 4">
            <a:extLst>
              <a:ext uri="{FF2B5EF4-FFF2-40B4-BE49-F238E27FC236}">
                <a16:creationId xmlns:a16="http://schemas.microsoft.com/office/drawing/2014/main" id="{4979495E-2AEF-49A4-ABCC-7C829A18C0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5F171B-B67F-42E3-8039-8FCC6F36E5A0}"/>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179684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269779-D8AB-4655-B441-13F58FB8DE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C6ECAD3-2AB2-44C3-B2DD-1B828D7E12F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D29A3FB-B5A3-48F8-B587-9680CD97BE7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2EA70AE-5A33-41E2-A4FC-7FC320690A14}"/>
              </a:ext>
            </a:extLst>
          </p:cNvPr>
          <p:cNvSpPr>
            <a:spLocks noGrp="1"/>
          </p:cNvSpPr>
          <p:nvPr>
            <p:ph type="dt" sz="half" idx="10"/>
          </p:nvPr>
        </p:nvSpPr>
        <p:spPr/>
        <p:txBody>
          <a:bodyPr/>
          <a:lstStyle/>
          <a:p>
            <a:fld id="{2A5DC5CA-38F8-4FDA-8DF7-3902FE9FFD35}" type="datetime1">
              <a:rPr lang="ru-RU" smtClean="0"/>
              <a:t>27.05.2020</a:t>
            </a:fld>
            <a:endParaRPr lang="ru-RU"/>
          </a:p>
        </p:txBody>
      </p:sp>
      <p:sp>
        <p:nvSpPr>
          <p:cNvPr id="6" name="Нижний колонтитул 5">
            <a:extLst>
              <a:ext uri="{FF2B5EF4-FFF2-40B4-BE49-F238E27FC236}">
                <a16:creationId xmlns:a16="http://schemas.microsoft.com/office/drawing/2014/main" id="{FF668995-1275-4ADF-92A9-46EF572B0C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E9DFF5-13A2-4FCE-8B15-ED9278EC1FAF}"/>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248651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752A5B-C6C8-4B0F-A23B-23BD11409C0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09DC025-3523-41ED-ABF9-250883B0D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54998DE-E570-4921-8EFF-B4407E40A72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528676D-471D-4B35-8C6D-6C6233350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DB64772-C82D-449B-821E-DEC6A9701D3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3E22087-E694-41C3-B29B-37B74BD3AAF8}"/>
              </a:ext>
            </a:extLst>
          </p:cNvPr>
          <p:cNvSpPr>
            <a:spLocks noGrp="1"/>
          </p:cNvSpPr>
          <p:nvPr>
            <p:ph type="dt" sz="half" idx="10"/>
          </p:nvPr>
        </p:nvSpPr>
        <p:spPr/>
        <p:txBody>
          <a:bodyPr/>
          <a:lstStyle/>
          <a:p>
            <a:fld id="{6AA5F064-7466-4056-A29A-4113630B7C7D}" type="datetime1">
              <a:rPr lang="ru-RU" smtClean="0"/>
              <a:t>27.05.2020</a:t>
            </a:fld>
            <a:endParaRPr lang="ru-RU"/>
          </a:p>
        </p:txBody>
      </p:sp>
      <p:sp>
        <p:nvSpPr>
          <p:cNvPr id="8" name="Нижний колонтитул 7">
            <a:extLst>
              <a:ext uri="{FF2B5EF4-FFF2-40B4-BE49-F238E27FC236}">
                <a16:creationId xmlns:a16="http://schemas.microsoft.com/office/drawing/2014/main" id="{78E305BD-09FB-418B-B8C1-A8A35A82F4D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36A2180-6F8A-462B-9E01-3C81A517B3F2}"/>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223414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40A39-01EB-42F6-8D4F-16C970CE998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BCEED8C-A5AF-481A-B21A-34002AB143A1}"/>
              </a:ext>
            </a:extLst>
          </p:cNvPr>
          <p:cNvSpPr>
            <a:spLocks noGrp="1"/>
          </p:cNvSpPr>
          <p:nvPr>
            <p:ph type="dt" sz="half" idx="10"/>
          </p:nvPr>
        </p:nvSpPr>
        <p:spPr/>
        <p:txBody>
          <a:bodyPr/>
          <a:lstStyle/>
          <a:p>
            <a:fld id="{9E6A2FE4-2DF1-4379-A505-6762C588E323}" type="datetime1">
              <a:rPr lang="ru-RU" smtClean="0"/>
              <a:t>27.05.2020</a:t>
            </a:fld>
            <a:endParaRPr lang="ru-RU"/>
          </a:p>
        </p:txBody>
      </p:sp>
      <p:sp>
        <p:nvSpPr>
          <p:cNvPr id="4" name="Нижний колонтитул 3">
            <a:extLst>
              <a:ext uri="{FF2B5EF4-FFF2-40B4-BE49-F238E27FC236}">
                <a16:creationId xmlns:a16="http://schemas.microsoft.com/office/drawing/2014/main" id="{9C2CD65F-40D6-4158-8801-3D14050991F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8EA7CF7-CE7C-4256-B8CB-3B2A03ADFFCC}"/>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293845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3135C93-CFCF-455E-BB78-99EC7C87247C}"/>
              </a:ext>
            </a:extLst>
          </p:cNvPr>
          <p:cNvSpPr>
            <a:spLocks noGrp="1"/>
          </p:cNvSpPr>
          <p:nvPr>
            <p:ph type="dt" sz="half" idx="10"/>
          </p:nvPr>
        </p:nvSpPr>
        <p:spPr/>
        <p:txBody>
          <a:bodyPr/>
          <a:lstStyle/>
          <a:p>
            <a:fld id="{86E854EB-26F0-4F8D-8FDB-00B4F0032FE5}" type="datetime1">
              <a:rPr lang="ru-RU" smtClean="0"/>
              <a:t>27.05.2020</a:t>
            </a:fld>
            <a:endParaRPr lang="ru-RU"/>
          </a:p>
        </p:txBody>
      </p:sp>
      <p:sp>
        <p:nvSpPr>
          <p:cNvPr id="3" name="Нижний колонтитул 2">
            <a:extLst>
              <a:ext uri="{FF2B5EF4-FFF2-40B4-BE49-F238E27FC236}">
                <a16:creationId xmlns:a16="http://schemas.microsoft.com/office/drawing/2014/main" id="{E9908E83-BCD8-4127-B573-3DB51FB0228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8A8E106-067D-4238-92B5-2D7C1E98293E}"/>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321086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D51D1C-F992-4977-AC45-35D58B68660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7A2A2B9-6AA2-4D69-B062-65F80F5A7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41E1D24-08E1-4A98-9E65-831721AA1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63A925D-F224-41E8-AB55-59BC957CA0CA}"/>
              </a:ext>
            </a:extLst>
          </p:cNvPr>
          <p:cNvSpPr>
            <a:spLocks noGrp="1"/>
          </p:cNvSpPr>
          <p:nvPr>
            <p:ph type="dt" sz="half" idx="10"/>
          </p:nvPr>
        </p:nvSpPr>
        <p:spPr/>
        <p:txBody>
          <a:bodyPr/>
          <a:lstStyle/>
          <a:p>
            <a:fld id="{3557A890-BA89-4882-85BC-E18E49502E75}" type="datetime1">
              <a:rPr lang="ru-RU" smtClean="0"/>
              <a:t>27.05.2020</a:t>
            </a:fld>
            <a:endParaRPr lang="ru-RU"/>
          </a:p>
        </p:txBody>
      </p:sp>
      <p:sp>
        <p:nvSpPr>
          <p:cNvPr id="6" name="Нижний колонтитул 5">
            <a:extLst>
              <a:ext uri="{FF2B5EF4-FFF2-40B4-BE49-F238E27FC236}">
                <a16:creationId xmlns:a16="http://schemas.microsoft.com/office/drawing/2014/main" id="{E1A1F295-9AD8-4BA8-B84D-893F4406443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0FFF806-9489-4465-AA70-3ECFE3FBC68E}"/>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404605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81AF69-F68C-42BE-8212-771C3E8DE9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98252CD-1072-4742-BA26-ACBC2542CA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B9CEEC0-04B5-4AD6-9A1B-85195C015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05FBE24-8F21-4955-A0F9-B2F50F9289AB}"/>
              </a:ext>
            </a:extLst>
          </p:cNvPr>
          <p:cNvSpPr>
            <a:spLocks noGrp="1"/>
          </p:cNvSpPr>
          <p:nvPr>
            <p:ph type="dt" sz="half" idx="10"/>
          </p:nvPr>
        </p:nvSpPr>
        <p:spPr/>
        <p:txBody>
          <a:bodyPr/>
          <a:lstStyle/>
          <a:p>
            <a:fld id="{8E3B8F74-2658-4DC9-BD7C-2CBF39A5B4F1}" type="datetime1">
              <a:rPr lang="ru-RU" smtClean="0"/>
              <a:t>27.05.2020</a:t>
            </a:fld>
            <a:endParaRPr lang="ru-RU"/>
          </a:p>
        </p:txBody>
      </p:sp>
      <p:sp>
        <p:nvSpPr>
          <p:cNvPr id="6" name="Нижний колонтитул 5">
            <a:extLst>
              <a:ext uri="{FF2B5EF4-FFF2-40B4-BE49-F238E27FC236}">
                <a16:creationId xmlns:a16="http://schemas.microsoft.com/office/drawing/2014/main" id="{23FADFB5-7EDE-4962-806A-246A658604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7B98120-827C-44EC-8907-3A233CC0D92A}"/>
              </a:ext>
            </a:extLst>
          </p:cNvPr>
          <p:cNvSpPr>
            <a:spLocks noGrp="1"/>
          </p:cNvSpPr>
          <p:nvPr>
            <p:ph type="sldNum" sz="quarter" idx="12"/>
          </p:nvPr>
        </p:nvSpPr>
        <p:spPr/>
        <p:txBody>
          <a:bodyPr/>
          <a:lstStyle/>
          <a:p>
            <a:fld id="{E88AE73F-DCF4-4386-871C-00B0C8C1C737}" type="slidenum">
              <a:rPr lang="ru-RU" smtClean="0"/>
              <a:t>‹#›</a:t>
            </a:fld>
            <a:endParaRPr lang="ru-RU"/>
          </a:p>
        </p:txBody>
      </p:sp>
    </p:spTree>
    <p:extLst>
      <p:ext uri="{BB962C8B-B14F-4D97-AF65-F5344CB8AC3E}">
        <p14:creationId xmlns:p14="http://schemas.microsoft.com/office/powerpoint/2010/main" val="280040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5AB9B4-41E2-49A0-ADA3-33567A354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2657B49-CCAC-471E-906C-5836AB8C3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68E98C-0148-40DD-807C-F98201DC0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416C1-171E-496A-875E-A1408E65AE57}" type="datetime1">
              <a:rPr lang="ru-RU" smtClean="0"/>
              <a:t>27.05.2020</a:t>
            </a:fld>
            <a:endParaRPr lang="ru-RU"/>
          </a:p>
        </p:txBody>
      </p:sp>
      <p:sp>
        <p:nvSpPr>
          <p:cNvPr id="5" name="Нижний колонтитул 4">
            <a:extLst>
              <a:ext uri="{FF2B5EF4-FFF2-40B4-BE49-F238E27FC236}">
                <a16:creationId xmlns:a16="http://schemas.microsoft.com/office/drawing/2014/main" id="{8120B83C-46DC-44DE-8D68-141C6A972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B06562-96E4-420A-B522-A735612E2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AE73F-DCF4-4386-871C-00B0C8C1C737}" type="slidenum">
              <a:rPr lang="ru-RU" smtClean="0"/>
              <a:t>‹#›</a:t>
            </a:fld>
            <a:endParaRPr lang="ru-RU"/>
          </a:p>
        </p:txBody>
      </p:sp>
    </p:spTree>
    <p:extLst>
      <p:ext uri="{BB962C8B-B14F-4D97-AF65-F5344CB8AC3E}">
        <p14:creationId xmlns:p14="http://schemas.microsoft.com/office/powerpoint/2010/main" val="353411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ольник 3"/>
          <p:cNvSpPr>
            <a:spLocks noChangeArrowheads="1"/>
          </p:cNvSpPr>
          <p:nvPr/>
        </p:nvSpPr>
        <p:spPr bwMode="auto">
          <a:xfrm>
            <a:off x="368299" y="1833012"/>
            <a:ext cx="11455400" cy="2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None/>
              <a:defRPr/>
            </a:pPr>
            <a:r>
              <a:rPr lang="ru-RU" altLang="ru-RU" sz="2400" i="1" dirty="0">
                <a:solidFill>
                  <a:srgbClr val="002060"/>
                </a:solidFill>
                <a:latin typeface="Roboto Black" panose="02000000000000000000" pitchFamily="2" charset="0"/>
                <a:ea typeface="Roboto Black" panose="02000000000000000000" pitchFamily="2" charset="0"/>
                <a:cs typeface="Times New Roman" pitchFamily="18" charset="0"/>
              </a:rPr>
              <a:t>Назва конкурсу: </a:t>
            </a:r>
          </a:p>
          <a:p>
            <a:pPr algn="ctr" eaLnBrk="1" hangingPunct="1">
              <a:buNone/>
              <a:defRPr/>
            </a:pPr>
            <a:r>
              <a:rPr lang="ru-RU" altLang="ru-RU" sz="2800" b="1" dirty="0">
                <a:solidFill>
                  <a:srgbClr val="002060"/>
                </a:solidFill>
                <a:latin typeface="Roboto Black" panose="02000000000000000000" pitchFamily="2" charset="0"/>
                <a:ea typeface="Roboto Black" panose="02000000000000000000" pitchFamily="2" charset="0"/>
                <a:cs typeface="Times New Roman" pitchFamily="18" charset="0"/>
              </a:rPr>
              <a:t>«Авіаційна та ракетно-космічна техніка. Аеронавігація»</a:t>
            </a:r>
          </a:p>
          <a:p>
            <a:pPr algn="ctr" eaLnBrk="1" hangingPunct="1">
              <a:buNone/>
              <a:defRPr/>
            </a:pPr>
            <a:r>
              <a:rPr lang="ru-RU" altLang="ru-RU" sz="2400" i="1" dirty="0">
                <a:solidFill>
                  <a:srgbClr val="002060"/>
                </a:solidFill>
                <a:latin typeface="Roboto Black" panose="02000000000000000000" pitchFamily="2" charset="0"/>
                <a:ea typeface="Roboto Black" panose="02000000000000000000" pitchFamily="2" charset="0"/>
                <a:cs typeface="Times New Roman" pitchFamily="18" charset="0"/>
              </a:rPr>
              <a:t>Назва роботи: </a:t>
            </a:r>
            <a:endParaRPr lang="en-US" altLang="ru-RU" sz="2400" i="1" dirty="0">
              <a:solidFill>
                <a:srgbClr val="002060"/>
              </a:solidFill>
              <a:latin typeface="Roboto Black" panose="02000000000000000000" pitchFamily="2" charset="0"/>
              <a:ea typeface="Roboto Black" panose="02000000000000000000" pitchFamily="2" charset="0"/>
              <a:cs typeface="Times New Roman" pitchFamily="18" charset="0"/>
            </a:endParaRPr>
          </a:p>
          <a:p>
            <a:pPr algn="ctr" eaLnBrk="1" hangingPunct="1">
              <a:buNone/>
              <a:defRPr/>
            </a:pPr>
            <a:r>
              <a:rPr lang="ru-RU" altLang="ru-RU" sz="2800" b="1" dirty="0">
                <a:solidFill>
                  <a:srgbClr val="002060"/>
                </a:solidFill>
                <a:latin typeface="Roboto Black" panose="02000000000000000000" pitchFamily="2" charset="0"/>
                <a:ea typeface="Roboto Black" panose="02000000000000000000" pitchFamily="2" charset="0"/>
                <a:cs typeface="Times New Roman" pitchFamily="18" charset="0"/>
              </a:rPr>
              <a:t>«Оптимізація потоків автономних маршрутів БПЛА в багаторівневому повітряному просторі»</a:t>
            </a:r>
            <a:endParaRPr lang="en-US" altLang="ru-RU" sz="2800" b="1" dirty="0">
              <a:solidFill>
                <a:srgbClr val="002060"/>
              </a:solidFill>
              <a:latin typeface="Roboto Black" panose="02000000000000000000" pitchFamily="2" charset="0"/>
              <a:ea typeface="Roboto Black" panose="02000000000000000000" pitchFamily="2" charset="0"/>
              <a:cs typeface="Times New Roman" pitchFamily="18" charset="0"/>
            </a:endParaRPr>
          </a:p>
          <a:p>
            <a:pPr algn="ctr" eaLnBrk="1" hangingPunct="1">
              <a:buNone/>
              <a:defRPr/>
            </a:pPr>
            <a:r>
              <a:rPr lang="en-US" altLang="ru-RU" sz="2400" dirty="0">
                <a:solidFill>
                  <a:srgbClr val="002060"/>
                </a:solidFill>
                <a:latin typeface="Roboto Black" panose="02000000000000000000" pitchFamily="2" charset="0"/>
                <a:ea typeface="Roboto Black" panose="02000000000000000000" pitchFamily="2" charset="0"/>
                <a:cs typeface="Times New Roman" pitchFamily="18" charset="0"/>
              </a:rPr>
              <a:t>2020</a:t>
            </a:r>
            <a:endParaRPr lang="ru-RU" altLang="ru-RU" sz="2800" dirty="0">
              <a:solidFill>
                <a:srgbClr val="002060"/>
              </a:solidFill>
              <a:latin typeface="Roboto Black" panose="02000000000000000000" pitchFamily="2" charset="0"/>
              <a:ea typeface="Roboto Black" panose="02000000000000000000" pitchFamily="2" charset="0"/>
              <a:cs typeface="Times New Roman" pitchFamily="18" charset="0"/>
            </a:endParaRPr>
          </a:p>
        </p:txBody>
      </p:sp>
      <p:sp>
        <p:nvSpPr>
          <p:cNvPr id="2051" name="Прямоугольник 4"/>
          <p:cNvSpPr>
            <a:spLocks noChangeArrowheads="1"/>
          </p:cNvSpPr>
          <p:nvPr/>
        </p:nvSpPr>
        <p:spPr bwMode="auto">
          <a:xfrm>
            <a:off x="1781175" y="5024988"/>
            <a:ext cx="8629649"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None/>
              <a:defRPr/>
            </a:pPr>
            <a:r>
              <a:rPr lang="ru-RU" sz="1800" i="1" dirty="0">
                <a:solidFill>
                  <a:srgbClr val="002060"/>
                </a:solidFill>
                <a:latin typeface="Roboto" panose="02000000000000000000" pitchFamily="2" charset="0"/>
                <a:ea typeface="Roboto" panose="02000000000000000000" pitchFamily="2" charset="0"/>
                <a:cs typeface="Times New Roman" pitchFamily="18" charset="0"/>
              </a:rPr>
              <a:t>Виконав: Бурлака Олександр Миколайович, група 119М, магістр</a:t>
            </a:r>
          </a:p>
          <a:p>
            <a:pPr indent="990600" eaLnBrk="1" hangingPunct="1">
              <a:buNone/>
              <a:defRPr/>
            </a:pPr>
            <a:r>
              <a:rPr lang="ru-RU" sz="1800" i="1" dirty="0">
                <a:solidFill>
                  <a:srgbClr val="002060"/>
                </a:solidFill>
                <a:latin typeface="Roboto" panose="02000000000000000000" pitchFamily="2" charset="0"/>
                <a:ea typeface="Roboto" panose="02000000000000000000" pitchFamily="2" charset="0"/>
                <a:cs typeface="Times New Roman" pitchFamily="18" charset="0"/>
              </a:rPr>
              <a:t>спеціальність 272 «Авіаційний транспорт»</a:t>
            </a:r>
          </a:p>
          <a:p>
            <a:pPr indent="990600" eaLnBrk="1" hangingPunct="1">
              <a:buNone/>
              <a:defRPr/>
            </a:pPr>
            <a:r>
              <a:rPr lang="ru-RU" sz="1800" i="1" dirty="0">
                <a:solidFill>
                  <a:srgbClr val="002060"/>
                </a:solidFill>
                <a:latin typeface="Roboto" panose="02000000000000000000" pitchFamily="2" charset="0"/>
                <a:ea typeface="Roboto" panose="02000000000000000000" pitchFamily="2" charset="0"/>
                <a:cs typeface="Times New Roman" pitchFamily="18" charset="0"/>
              </a:rPr>
              <a:t>освітньо-професійна програма «Безпілотні авіаційні комплекси»</a:t>
            </a:r>
          </a:p>
          <a:p>
            <a:pPr eaLnBrk="1" hangingPunct="1">
              <a:buNone/>
              <a:defRPr/>
            </a:pPr>
            <a:r>
              <a:rPr lang="ru-RU" sz="1800" i="1" dirty="0">
                <a:solidFill>
                  <a:srgbClr val="002060"/>
                </a:solidFill>
                <a:latin typeface="Roboto" panose="02000000000000000000" pitchFamily="2" charset="0"/>
                <a:ea typeface="Roboto" panose="02000000000000000000" pitchFamily="2" charset="0"/>
                <a:cs typeface="Times New Roman" pitchFamily="18" charset="0"/>
              </a:rPr>
              <a:t>Науковий керівник: професор кафедри АНС, д.т.н. Шмельова Т.Ф.</a:t>
            </a:r>
            <a:endParaRPr lang="en-US" sz="1800" i="1" dirty="0">
              <a:solidFill>
                <a:srgbClr val="002060"/>
              </a:solidFill>
              <a:latin typeface="Roboto" panose="02000000000000000000" pitchFamily="2" charset="0"/>
              <a:ea typeface="Roboto" panose="02000000000000000000" pitchFamily="2" charset="0"/>
              <a:cs typeface="Times New Roman" pitchFamily="18" charset="0"/>
            </a:endParaRPr>
          </a:p>
        </p:txBody>
      </p:sp>
      <p:sp>
        <p:nvSpPr>
          <p:cNvPr id="2052" name="Прямоугольник 2"/>
          <p:cNvSpPr>
            <a:spLocks noChangeArrowheads="1"/>
          </p:cNvSpPr>
          <p:nvPr/>
        </p:nvSpPr>
        <p:spPr bwMode="auto">
          <a:xfrm>
            <a:off x="1486959" y="282058"/>
            <a:ext cx="92180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800" dirty="0">
                <a:solidFill>
                  <a:srgbClr val="002060"/>
                </a:solidFill>
                <a:latin typeface="Roboto" panose="02000000000000000000" pitchFamily="2" charset="0"/>
                <a:ea typeface="Roboto" panose="02000000000000000000" pitchFamily="2" charset="0"/>
                <a:cs typeface="Times New Roman" pitchFamily="18" charset="0"/>
              </a:rPr>
              <a:t>МІНІСТЕРСТВО ОСВІТИ І НАУКИ, МОЛОДІ ТА СПОРТУ УКРАЇНИ</a:t>
            </a:r>
          </a:p>
          <a:p>
            <a:pPr algn="ctr" eaLnBrk="1" hangingPunct="1">
              <a:spcBef>
                <a:spcPct val="0"/>
              </a:spcBef>
              <a:buFontTx/>
              <a:buNone/>
            </a:pPr>
            <a:r>
              <a:rPr lang="ru-RU" altLang="ru-RU" sz="1800" dirty="0">
                <a:solidFill>
                  <a:srgbClr val="002060"/>
                </a:solidFill>
                <a:latin typeface="Roboto" panose="02000000000000000000" pitchFamily="2" charset="0"/>
                <a:ea typeface="Roboto" panose="02000000000000000000" pitchFamily="2" charset="0"/>
                <a:cs typeface="Times New Roman" pitchFamily="18" charset="0"/>
              </a:rPr>
              <a:t>НАЦІОНАЛЬНИЙ АВІАЦІЙНИЙ УНІВЕРСИТЕТ</a:t>
            </a:r>
          </a:p>
          <a:p>
            <a:pPr algn="ctr" eaLnBrk="1" hangingPunct="1">
              <a:spcBef>
                <a:spcPct val="0"/>
              </a:spcBef>
              <a:buFontTx/>
              <a:buNone/>
            </a:pPr>
            <a:r>
              <a:rPr lang="ru-RU" altLang="ru-RU" sz="1800" dirty="0">
                <a:solidFill>
                  <a:srgbClr val="002060"/>
                </a:solidFill>
                <a:latin typeface="Roboto" panose="02000000000000000000" pitchFamily="2" charset="0"/>
                <a:ea typeface="Roboto" panose="02000000000000000000" pitchFamily="2" charset="0"/>
                <a:cs typeface="Times New Roman" pitchFamily="18" charset="0"/>
              </a:rPr>
              <a:t>Факультет аеронавігації, електроніки та телекомунікації</a:t>
            </a:r>
          </a:p>
          <a:p>
            <a:pPr algn="ctr" eaLnBrk="1" hangingPunct="1">
              <a:spcBef>
                <a:spcPct val="0"/>
              </a:spcBef>
              <a:buFontTx/>
              <a:buNone/>
            </a:pPr>
            <a:r>
              <a:rPr lang="ru-RU" altLang="ru-RU" sz="1800" dirty="0">
                <a:solidFill>
                  <a:srgbClr val="002060"/>
                </a:solidFill>
                <a:latin typeface="Roboto" panose="02000000000000000000" pitchFamily="2" charset="0"/>
                <a:ea typeface="Roboto" panose="02000000000000000000" pitchFamily="2" charset="0"/>
                <a:cs typeface="Times New Roman" pitchFamily="18" charset="0"/>
              </a:rPr>
              <a:t>Кафедра аеронавігаційних систем</a:t>
            </a:r>
          </a:p>
          <a:p>
            <a:pPr algn="ctr" eaLnBrk="1" hangingPunct="1">
              <a:spcBef>
                <a:spcPct val="0"/>
              </a:spcBef>
              <a:buFontTx/>
              <a:buNone/>
            </a:pPr>
            <a:endParaRPr lang="en-US" altLang="ru-RU" sz="1800" b="1" dirty="0">
              <a:solidFill>
                <a:srgbClr val="002060"/>
              </a:solidFill>
              <a:latin typeface="Roboto" panose="02000000000000000000" pitchFamily="2"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416874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Прямоугольник 3"/>
          <p:cNvSpPr>
            <a:spLocks noChangeArrowheads="1"/>
          </p:cNvSpPr>
          <p:nvPr/>
        </p:nvSpPr>
        <p:spPr bwMode="auto">
          <a:xfrm>
            <a:off x="3647018" y="114300"/>
            <a:ext cx="43131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2000" b="1" i="1" dirty="0">
                <a:solidFill>
                  <a:schemeClr val="accent1">
                    <a:lumMod val="75000"/>
                  </a:schemeClr>
                </a:solidFill>
                <a:latin typeface="Times New Roman" pitchFamily="18" charset="0"/>
                <a:cs typeface="Times New Roman" pitchFamily="18" charset="0"/>
              </a:rPr>
              <a:t>Using UAVs for flights in  “smart city” </a:t>
            </a:r>
            <a:endParaRPr lang="ru-RU" altLang="ru-RU" sz="2000" b="1" i="1" dirty="0">
              <a:solidFill>
                <a:schemeClr val="accent1">
                  <a:lumMod val="75000"/>
                </a:schemeClr>
              </a:solidFill>
              <a:latin typeface="Times New Roman" pitchFamily="18" charset="0"/>
              <a:cs typeface="Times New Roman" pitchFamily="18" charset="0"/>
            </a:endParaRPr>
          </a:p>
        </p:txBody>
      </p:sp>
      <p:sp>
        <p:nvSpPr>
          <p:cNvPr id="2" name="Прямоугольник 1"/>
          <p:cNvSpPr/>
          <p:nvPr/>
        </p:nvSpPr>
        <p:spPr>
          <a:xfrm>
            <a:off x="451756" y="764152"/>
            <a:ext cx="10398579" cy="5355312"/>
          </a:xfrm>
          <a:prstGeom prst="rect">
            <a:avLst/>
          </a:prstGeom>
        </p:spPr>
        <p:txBody>
          <a:bodyPr wrap="square">
            <a:spAutoFit/>
          </a:bodyPr>
          <a:lstStyle/>
          <a:p>
            <a:r>
              <a:rPr lang="en-US" i="1" dirty="0">
                <a:latin typeface="Times New Roman"/>
                <a:ea typeface="Times New Roman"/>
              </a:rPr>
              <a:t>The concept of “smart city” is characterized by using the new achievements for the effective organization of life in a town. This is using artificial intelligence (AI), UAVs; Internet technologies, robotics,, the internet of things, etc.</a:t>
            </a:r>
          </a:p>
          <a:p>
            <a:endParaRPr lang="en-US" i="1" dirty="0">
              <a:latin typeface="Times New Roman"/>
              <a:ea typeface="Times New Roman"/>
            </a:endParaRPr>
          </a:p>
          <a:p>
            <a:r>
              <a:rPr lang="en-US" i="1" dirty="0">
                <a:latin typeface="Times New Roman"/>
                <a:ea typeface="Times New Roman"/>
              </a:rPr>
              <a:t>Such objects in a town include:</a:t>
            </a:r>
          </a:p>
          <a:p>
            <a:pPr marL="285750" indent="-285750">
              <a:buFont typeface="Wingdings" panose="05000000000000000000" pitchFamily="2" charset="2"/>
              <a:buChar char="Ø"/>
            </a:pPr>
            <a:r>
              <a:rPr lang="en-US" i="1" dirty="0">
                <a:latin typeface="Times New Roman"/>
                <a:ea typeface="Times New Roman"/>
              </a:rPr>
              <a:t>bridges and tunnels, </a:t>
            </a:r>
          </a:p>
          <a:p>
            <a:pPr marL="285750" indent="-285750">
              <a:buFont typeface="Wingdings" panose="05000000000000000000" pitchFamily="2" charset="2"/>
              <a:buChar char="Ø"/>
            </a:pPr>
            <a:r>
              <a:rPr lang="en-US" i="1" dirty="0">
                <a:latin typeface="Times New Roman"/>
                <a:ea typeface="Times New Roman"/>
              </a:rPr>
              <a:t>roads and railways, </a:t>
            </a:r>
          </a:p>
          <a:p>
            <a:pPr marL="285750" indent="-285750">
              <a:buFont typeface="Wingdings" panose="05000000000000000000" pitchFamily="2" charset="2"/>
              <a:buChar char="Ø"/>
            </a:pPr>
            <a:r>
              <a:rPr lang="en-US" i="1" dirty="0">
                <a:latin typeface="Times New Roman"/>
                <a:ea typeface="Times New Roman"/>
              </a:rPr>
              <a:t>communication systems, </a:t>
            </a:r>
          </a:p>
          <a:p>
            <a:pPr marL="285750" indent="-285750">
              <a:buFont typeface="Wingdings" panose="05000000000000000000" pitchFamily="2" charset="2"/>
              <a:buChar char="Ø"/>
            </a:pPr>
            <a:r>
              <a:rPr lang="en-US" i="1" dirty="0">
                <a:latin typeface="Times New Roman"/>
                <a:ea typeface="Times New Roman"/>
              </a:rPr>
              <a:t>water supply and drainage systems, </a:t>
            </a:r>
          </a:p>
          <a:p>
            <a:pPr marL="285750" indent="-285750">
              <a:buFont typeface="Wingdings" panose="05000000000000000000" pitchFamily="2" charset="2"/>
              <a:buChar char="Ø"/>
            </a:pPr>
            <a:r>
              <a:rPr lang="en-US" i="1" dirty="0">
                <a:latin typeface="Times New Roman"/>
                <a:ea typeface="Times New Roman"/>
              </a:rPr>
              <a:t>power supply systems, and various large industrial facilities, </a:t>
            </a:r>
          </a:p>
          <a:p>
            <a:pPr marL="285750" indent="-285750">
              <a:buFont typeface="Wingdings" panose="05000000000000000000" pitchFamily="2" charset="2"/>
              <a:buChar char="Ø"/>
            </a:pPr>
            <a:r>
              <a:rPr lang="en-US" i="1" dirty="0">
                <a:latin typeface="Times New Roman"/>
                <a:ea typeface="Times New Roman"/>
              </a:rPr>
              <a:t>airports, rail railway stations, seaports, etc. </a:t>
            </a:r>
          </a:p>
          <a:p>
            <a:endParaRPr lang="ru-RU" i="1" dirty="0">
              <a:latin typeface="Times New Roman"/>
              <a:ea typeface="Times New Roman"/>
            </a:endParaRPr>
          </a:p>
          <a:p>
            <a:endParaRPr lang="en-US" i="1" dirty="0">
              <a:latin typeface="Times New Roman"/>
              <a:ea typeface="Times New Roman"/>
            </a:endParaRPr>
          </a:p>
          <a:p>
            <a:endParaRPr lang="en-US" i="1" dirty="0">
              <a:latin typeface="Times New Roman"/>
              <a:ea typeface="Times New Roman"/>
            </a:endParaRPr>
          </a:p>
          <a:p>
            <a:r>
              <a:rPr lang="en-US" i="1" dirty="0">
                <a:latin typeface="Times New Roman"/>
                <a:ea typeface="Times New Roman"/>
              </a:rPr>
              <a:t>The authors present a problem of the performance of UAV’s flights (group or single flight) for the decision of different </a:t>
            </a:r>
            <a:r>
              <a:rPr lang="en-US" b="1" i="1" dirty="0">
                <a:latin typeface="Times New Roman"/>
                <a:ea typeface="Times New Roman"/>
              </a:rPr>
              <a:t>target tasks </a:t>
            </a:r>
            <a:r>
              <a:rPr lang="en-US" i="1" dirty="0">
                <a:latin typeface="Times New Roman"/>
                <a:ea typeface="Times New Roman"/>
              </a:rPr>
              <a:t>in the city using information </a:t>
            </a:r>
            <a:r>
              <a:rPr lang="en-US" b="1" i="1" dirty="0">
                <a:latin typeface="Times New Roman"/>
                <a:ea typeface="Times New Roman"/>
              </a:rPr>
              <a:t>Air Navigation Technology </a:t>
            </a:r>
            <a:r>
              <a:rPr lang="en-US" i="1" dirty="0">
                <a:latin typeface="Times New Roman"/>
                <a:ea typeface="Times New Roman"/>
              </a:rPr>
              <a:t>and </a:t>
            </a:r>
            <a:r>
              <a:rPr lang="en-US" b="1" i="1" dirty="0">
                <a:latin typeface="Times New Roman"/>
                <a:ea typeface="Times New Roman"/>
              </a:rPr>
              <a:t>Methods of Mathematical modeling </a:t>
            </a:r>
            <a:r>
              <a:rPr lang="en-US" i="1" dirty="0">
                <a:latin typeface="Times New Roman"/>
                <a:ea typeface="Times New Roman"/>
              </a:rPr>
              <a:t>(graph theory, Expert Judgment Method, methods of decision making in risk and fuzzy-logic, dynamic programming, geometrical modeling, etc.). </a:t>
            </a:r>
          </a:p>
          <a:p>
            <a:endParaRPr lang="ru-RU" i="1"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733" y="1326158"/>
            <a:ext cx="2661103" cy="137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1681353" y="6371256"/>
            <a:ext cx="444352" cy="369332"/>
          </a:xfrm>
          <a:prstGeom prst="rect">
            <a:avLst/>
          </a:prstGeom>
        </p:spPr>
        <p:txBody>
          <a:bodyPr wrap="none">
            <a:spAutoFit/>
          </a:bodyPr>
          <a:lstStyle/>
          <a:p>
            <a:fld id="{E88AE73F-DCF4-4386-871C-00B0C8C1C737}" type="slidenum">
              <a:rPr lang="ru-RU">
                <a:solidFill>
                  <a:prstClr val="black">
                    <a:tint val="75000"/>
                  </a:prstClr>
                </a:solidFill>
                <a:latin typeface="Roboto" panose="02000000000000000000" pitchFamily="2" charset="0"/>
                <a:ea typeface="Roboto" panose="02000000000000000000" pitchFamily="2" charset="0"/>
              </a:rPr>
              <a:pPr/>
              <a:t>10</a:t>
            </a:fld>
            <a:endParaRPr lang="ru-RU"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285" y="2511425"/>
            <a:ext cx="3395662"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07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1967"/>
            <a:ext cx="10515600" cy="742433"/>
          </a:xfrm>
        </p:spPr>
        <p:txBody>
          <a:bodyPr>
            <a:normAutofit/>
          </a:bodyPr>
          <a:lstStyle/>
          <a:p>
            <a:pPr algn="ctr"/>
            <a:r>
              <a:rPr lang="en-US" sz="2000" b="1" i="1" dirty="0">
                <a:solidFill>
                  <a:schemeClr val="accent1">
                    <a:lumMod val="75000"/>
                  </a:schemeClr>
                </a:solidFill>
                <a:latin typeface="Times New Roman" pitchFamily="18" charset="0"/>
                <a:ea typeface="+mn-ea"/>
                <a:cs typeface="Times New Roman" pitchFamily="18" charset="0"/>
              </a:rPr>
              <a:t>Example of estimation minimal cost and safety of UAVs movement</a:t>
            </a:r>
            <a:endParaRPr lang="ru-RU" sz="2000" b="1" i="1" dirty="0">
              <a:solidFill>
                <a:schemeClr val="accent1">
                  <a:lumMod val="75000"/>
                </a:schemeClr>
              </a:solidFill>
              <a:latin typeface="Times New Roman" pitchFamily="18" charset="0"/>
              <a:ea typeface="+mn-ea"/>
              <a:cs typeface="Times New Roman" pitchFamily="18" charset="0"/>
            </a:endParaRPr>
          </a:p>
        </p:txBody>
      </p:sp>
      <p:sp>
        <p:nvSpPr>
          <p:cNvPr id="3" name="Объект 2"/>
          <p:cNvSpPr>
            <a:spLocks noGrp="1"/>
          </p:cNvSpPr>
          <p:nvPr>
            <p:ph idx="1"/>
          </p:nvPr>
        </p:nvSpPr>
        <p:spPr>
          <a:xfrm>
            <a:off x="162656" y="736057"/>
            <a:ext cx="11857547" cy="918176"/>
          </a:xfrm>
        </p:spPr>
        <p:txBody>
          <a:bodyPr>
            <a:normAutofit/>
          </a:bodyPr>
          <a:lstStyle/>
          <a:p>
            <a:pPr marL="0" indent="0" algn="just">
              <a:buNone/>
            </a:pPr>
            <a:r>
              <a:rPr lang="en-US" sz="1800" dirty="0">
                <a:solidFill>
                  <a:schemeClr val="tx2"/>
                </a:solidFill>
                <a:latin typeface="Times New Roman" panose="02020603050405020304" pitchFamily="18" charset="0"/>
                <a:ea typeface="Roboto" panose="02000000000000000000" pitchFamily="2" charset="0"/>
                <a:cs typeface="Times New Roman" panose="02020603050405020304" pitchFamily="18" charset="0"/>
              </a:rPr>
              <a:t>Dynamic Programming (DP), EJM, and fuzzy logic were used for estimation of risks and minimal cost of movement. To define minimal cost and safety of UAV movements in town we may apply </a:t>
            </a:r>
            <a:r>
              <a:rPr lang="en-US" sz="1800" b="1" dirty="0">
                <a:solidFill>
                  <a:schemeClr val="tx2"/>
                </a:solidFill>
                <a:latin typeface="Times New Roman" panose="02020603050405020304" pitchFamily="18" charset="0"/>
                <a:ea typeface="Roboto" panose="02000000000000000000" pitchFamily="2" charset="0"/>
                <a:cs typeface="Times New Roman" panose="02020603050405020304" pitchFamily="18" charset="0"/>
              </a:rPr>
              <a:t>mathematical methods (dynamic programming, geometrical modeling)</a:t>
            </a:r>
            <a:r>
              <a:rPr lang="en-US" sz="1800" dirty="0">
                <a:solidFill>
                  <a:schemeClr val="tx2"/>
                </a:solidFill>
                <a:latin typeface="Times New Roman" panose="02020603050405020304" pitchFamily="18" charset="0"/>
                <a:ea typeface="Roboto" panose="02000000000000000000" pitchFamily="2" charset="0"/>
                <a:cs typeface="Times New Roman" panose="02020603050405020304" pitchFamily="18" charset="0"/>
              </a:rPr>
              <a:t> and </a:t>
            </a:r>
            <a:r>
              <a:rPr lang="en-US" sz="1800" b="1" dirty="0">
                <a:solidFill>
                  <a:schemeClr val="tx2"/>
                </a:solidFill>
                <a:latin typeface="Times New Roman" panose="02020603050405020304" pitchFamily="18" charset="0"/>
                <a:ea typeface="Roboto" panose="02000000000000000000" pitchFamily="2" charset="0"/>
                <a:cs typeface="Times New Roman" panose="02020603050405020304" pitchFamily="18" charset="0"/>
              </a:rPr>
              <a:t>air navigation rules</a:t>
            </a:r>
            <a:r>
              <a:rPr lang="en-US" sz="1800" dirty="0">
                <a:solidFill>
                  <a:schemeClr val="tx2"/>
                </a:solidFill>
                <a:latin typeface="Times New Roman" panose="02020603050405020304" pitchFamily="18" charset="0"/>
                <a:ea typeface="Roboto" panose="02000000000000000000" pitchFamily="2" charset="0"/>
                <a:cs typeface="Times New Roman" panose="02020603050405020304" pitchFamily="18" charset="0"/>
              </a:rPr>
              <a:t>. Estimation of areas in fragment of the territory is depicted below.</a:t>
            </a:r>
          </a:p>
          <a:p>
            <a:pPr marL="0" indent="0" algn="just">
              <a:buNone/>
            </a:pPr>
            <a:endParaRPr lang="en-US" sz="1800" dirty="0">
              <a:solidFill>
                <a:schemeClr val="tx2"/>
              </a:solidFill>
              <a:latin typeface="Times New Roman" panose="02020603050405020304" pitchFamily="18" charset="0"/>
              <a:ea typeface="Roboto" panose="02000000000000000000" pitchFamily="2" charset="0"/>
              <a:cs typeface="Times New Roman" panose="02020603050405020304" pitchFamily="18" charset="0"/>
            </a:endParaRPr>
          </a:p>
          <a:p>
            <a:pPr marL="0" indent="0" algn="just">
              <a:buNone/>
            </a:pPr>
            <a:endParaRPr lang="en-US" sz="1800" dirty="0">
              <a:solidFill>
                <a:schemeClr val="tx2"/>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4" name="Рисунок 3"/>
          <p:cNvPicPr>
            <a:picLocks noChangeAspect="1"/>
          </p:cNvPicPr>
          <p:nvPr/>
        </p:nvPicPr>
        <p:blipFill rotWithShape="1">
          <a:blip r:embed="rId2" cstate="screen">
            <a:extLst>
              <a:ext uri="{28A0092B-C50C-407E-A947-70E740481C1C}">
                <a14:useLocalDpi xmlns:a14="http://schemas.microsoft.com/office/drawing/2010/main"/>
              </a:ext>
            </a:extLst>
          </a:blip>
          <a:srcRect t="7999"/>
          <a:stretch/>
        </p:blipFill>
        <p:spPr>
          <a:xfrm>
            <a:off x="0" y="1620879"/>
            <a:ext cx="4177058" cy="2161665"/>
          </a:xfrm>
          <a:prstGeom prst="rect">
            <a:avLst/>
          </a:prstGeo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4130" y="2384565"/>
            <a:ext cx="2684301" cy="1509919"/>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3669" y="4099951"/>
            <a:ext cx="3684665" cy="2072624"/>
          </a:xfrm>
          <a:prstGeom prst="rect">
            <a:avLst/>
          </a:prstGeom>
        </p:spPr>
      </p:pic>
      <p:sp>
        <p:nvSpPr>
          <p:cNvPr id="7" name="Номер слайда 6"/>
          <p:cNvSpPr>
            <a:spLocks noGrp="1"/>
          </p:cNvSpPr>
          <p:nvPr>
            <p:ph type="sldNum" sz="quarter" idx="12"/>
          </p:nvPr>
        </p:nvSpPr>
        <p:spPr>
          <a:xfrm>
            <a:off x="9448800" y="6492875"/>
            <a:ext cx="2743200" cy="365125"/>
          </a:xfrm>
        </p:spPr>
        <p:txBody>
          <a:bodyPr/>
          <a:lstStyle/>
          <a:p>
            <a:pPr lvl="0"/>
            <a:fld id="{E88AE73F-DCF4-4386-871C-00B0C8C1C737}" type="slidenum">
              <a:rPr lang="ru-RU" sz="3200">
                <a:solidFill>
                  <a:prstClr val="black">
                    <a:tint val="75000"/>
                  </a:prstClr>
                </a:solidFill>
                <a:latin typeface="Roboto" panose="02000000000000000000" pitchFamily="2" charset="0"/>
                <a:ea typeface="Roboto" panose="02000000000000000000" pitchFamily="2" charset="0"/>
              </a:rPr>
              <a:pPr lvl="0"/>
              <a:t>11</a:t>
            </a:fld>
            <a:endParaRPr lang="ru-RU" dirty="0">
              <a:solidFill>
                <a:prstClr val="black">
                  <a:tint val="75000"/>
                </a:prstClr>
              </a:solidFill>
              <a:latin typeface="Roboto" panose="02000000000000000000" pitchFamily="2" charset="0"/>
              <a:ea typeface="Roboto" panose="02000000000000000000" pitchFamily="2" charset="0"/>
            </a:endParaRP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998" y="4357858"/>
            <a:ext cx="3755671" cy="240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трелка вправо 9"/>
          <p:cNvSpPr/>
          <p:nvPr/>
        </p:nvSpPr>
        <p:spPr>
          <a:xfrm rot="1209569">
            <a:off x="3957277" y="3564618"/>
            <a:ext cx="1447800" cy="435852"/>
          </a:xfrm>
          <a:prstGeom prst="rightArrow">
            <a:avLst>
              <a:gd name="adj1" fmla="val 50000"/>
              <a:gd name="adj2" fmla="val 5731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Tree>
    <p:extLst>
      <p:ext uri="{BB962C8B-B14F-4D97-AF65-F5344CB8AC3E}">
        <p14:creationId xmlns:p14="http://schemas.microsoft.com/office/powerpoint/2010/main" val="358564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4918"/>
            <a:ext cx="10515600" cy="1325563"/>
          </a:xfrm>
        </p:spPr>
        <p:txBody>
          <a:bodyPr>
            <a:normAutofit/>
          </a:bodyPr>
          <a:lstStyle/>
          <a:p>
            <a:pPr algn="ctr"/>
            <a:r>
              <a:rPr lang="en-US" sz="3600" b="1" dirty="0">
                <a:solidFill>
                  <a:schemeClr val="accent1"/>
                </a:solidFill>
                <a:latin typeface="Roboto" panose="02000000000000000000" pitchFamily="2" charset="0"/>
                <a:ea typeface="Roboto" panose="02000000000000000000" pitchFamily="2" charset="0"/>
                <a:cs typeface="Montserrat Semi" charset="0"/>
              </a:rPr>
              <a:t>Minimal cost of UAV movement in town </a:t>
            </a:r>
            <a:br>
              <a:rPr lang="en-US" sz="3600" b="1" dirty="0">
                <a:solidFill>
                  <a:schemeClr val="accent1"/>
                </a:solidFill>
                <a:latin typeface="Roboto" panose="02000000000000000000" pitchFamily="2" charset="0"/>
                <a:ea typeface="Roboto" panose="02000000000000000000" pitchFamily="2" charset="0"/>
                <a:cs typeface="Montserrat Semi" charset="0"/>
              </a:rPr>
            </a:br>
            <a:r>
              <a:rPr lang="en-US" sz="3600" b="1" dirty="0">
                <a:solidFill>
                  <a:schemeClr val="accent1"/>
                </a:solidFill>
                <a:latin typeface="Roboto" panose="02000000000000000000" pitchFamily="2" charset="0"/>
                <a:ea typeface="Roboto" panose="02000000000000000000" pitchFamily="2" charset="0"/>
                <a:cs typeface="Montserrat Semi" charset="0"/>
              </a:rPr>
              <a:t>using dynamic programming methods</a:t>
            </a:r>
            <a:endParaRPr lang="ru-RU" sz="3600" dirty="0">
              <a:solidFill>
                <a:schemeClr val="accent1"/>
              </a:solidFill>
              <a:latin typeface="Roboto" panose="02000000000000000000" pitchFamily="2" charset="0"/>
              <a:ea typeface="Roboto" panose="02000000000000000000" pitchFamily="2" charset="0"/>
            </a:endParaRPr>
          </a:p>
        </p:txBody>
      </p:sp>
      <p:sp>
        <p:nvSpPr>
          <p:cNvPr id="3" name="Объект 2"/>
          <p:cNvSpPr>
            <a:spLocks noGrp="1"/>
          </p:cNvSpPr>
          <p:nvPr>
            <p:ph idx="1"/>
          </p:nvPr>
        </p:nvSpPr>
        <p:spPr>
          <a:xfrm>
            <a:off x="838200" y="5657849"/>
            <a:ext cx="10515600" cy="862013"/>
          </a:xfrm>
        </p:spPr>
        <p:txBody>
          <a:bodyPr>
            <a:normAutofit lnSpcReduction="10000"/>
          </a:bodyPr>
          <a:lstStyle/>
          <a:p>
            <a:pPr marL="0" indent="0" algn="just">
              <a:buNone/>
            </a:pPr>
            <a:r>
              <a:rPr lang="en-US" sz="2000" i="1" dirty="0">
                <a:solidFill>
                  <a:schemeClr val="accent1"/>
                </a:solidFill>
                <a:latin typeface="Roboto" panose="02000000000000000000" pitchFamily="2" charset="0"/>
                <a:ea typeface="Roboto" panose="02000000000000000000" pitchFamily="2" charset="0"/>
                <a:cs typeface="Montserrat Light" charset="0"/>
              </a:rPr>
              <a:t>On next steps, we are planning to consider Multi-criteria decision analysis (MCDA) multi-criteria assessment of the performance of aviation chemical works by a group of manned and unmanned aircraft, such as airplanes, helicopters, UAV too.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5709" y="1632317"/>
            <a:ext cx="6688091" cy="3762051"/>
          </a:xfrm>
          <a:prstGeom prst="rect">
            <a:avLst/>
          </a:prstGeom>
        </p:spPr>
      </p:pic>
      <p:pic>
        <p:nvPicPr>
          <p:cNvPr id="6" name="Рисунок 5"/>
          <p:cNvPicPr>
            <a:picLocks noChangeAspect="1"/>
          </p:cNvPicPr>
          <p:nvPr/>
        </p:nvPicPr>
        <p:blipFill>
          <a:blip r:embed="rId3"/>
          <a:stretch>
            <a:fillRect/>
          </a:stretch>
        </p:blipFill>
        <p:spPr>
          <a:xfrm>
            <a:off x="1373304" y="3544089"/>
            <a:ext cx="2871634" cy="1850279"/>
          </a:xfrm>
          <a:prstGeom prst="rect">
            <a:avLst/>
          </a:prstGeom>
        </p:spPr>
      </p:pic>
      <p:pic>
        <p:nvPicPr>
          <p:cNvPr id="5" name="Рисунок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632317"/>
            <a:ext cx="2985966" cy="1809935"/>
          </a:xfrm>
          <a:prstGeom prst="rect">
            <a:avLst/>
          </a:prstGeom>
        </p:spPr>
      </p:pic>
      <p:sp>
        <p:nvSpPr>
          <p:cNvPr id="7" name="Номер слайда 6"/>
          <p:cNvSpPr>
            <a:spLocks noGrp="1"/>
          </p:cNvSpPr>
          <p:nvPr>
            <p:ph type="sldNum" sz="quarter" idx="12"/>
          </p:nvPr>
        </p:nvSpPr>
        <p:spPr/>
        <p:txBody>
          <a:bodyPr/>
          <a:lstStyle/>
          <a:p>
            <a:pPr lvl="0"/>
            <a:fld id="{E88AE73F-DCF4-4386-871C-00B0C8C1C737}" type="slidenum">
              <a:rPr lang="ru-RU" sz="3200" smtClean="0">
                <a:solidFill>
                  <a:prstClr val="black">
                    <a:tint val="75000"/>
                  </a:prstClr>
                </a:solidFill>
                <a:latin typeface="Roboto" panose="02000000000000000000" pitchFamily="2" charset="0"/>
                <a:ea typeface="Roboto" panose="02000000000000000000" pitchFamily="2" charset="0"/>
              </a:rPr>
              <a:pPr lvl="0"/>
              <a:t>12</a:t>
            </a:fld>
            <a:endParaRPr lang="ru-RU" dirty="0">
              <a:solidFill>
                <a:prstClr val="black">
                  <a:tint val="75000"/>
                </a:prst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4878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3"/>
          <p:cNvSpPr>
            <a:spLocks noChangeArrowheads="1"/>
          </p:cNvSpPr>
          <p:nvPr/>
        </p:nvSpPr>
        <p:spPr bwMode="auto">
          <a:xfrm>
            <a:off x="496248" y="1085472"/>
            <a:ext cx="10943167" cy="437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571500" indent="-571500" algn="just">
              <a:lnSpc>
                <a:spcPct val="150000"/>
              </a:lnSpc>
              <a:buFont typeface="Wingdings" panose="05000000000000000000" pitchFamily="2" charset="2"/>
              <a:buChar char="Ø"/>
            </a:pPr>
            <a:r>
              <a:rPr lang="en-US" sz="2000" i="1" dirty="0">
                <a:solidFill>
                  <a:schemeClr val="tx2">
                    <a:lumMod val="75000"/>
                  </a:schemeClr>
                </a:solidFill>
                <a:latin typeface="Times New Roman" pitchFamily="18" charset="0"/>
                <a:cs typeface="Times New Roman" pitchFamily="18" charset="0"/>
              </a:rPr>
              <a:t>To control a group of drones, the authors suggest choosing and using a Drone - Repeater to connection to the operator on the ground and to control of the drones in group flight.</a:t>
            </a:r>
          </a:p>
          <a:p>
            <a:pPr marL="571500" indent="-571500" algn="just">
              <a:lnSpc>
                <a:spcPct val="150000"/>
              </a:lnSpc>
              <a:buFont typeface="Wingdings" panose="05000000000000000000" pitchFamily="2" charset="2"/>
              <a:buChar char="Ø"/>
            </a:pPr>
            <a:r>
              <a:rPr lang="en-US" sz="2000" i="1" dirty="0">
                <a:solidFill>
                  <a:schemeClr val="tx2">
                    <a:lumMod val="75000"/>
                  </a:schemeClr>
                </a:solidFill>
                <a:latin typeface="Times New Roman" pitchFamily="18" charset="0"/>
                <a:cs typeface="Times New Roman" pitchFamily="18" charset="0"/>
              </a:rPr>
              <a:t>To select the effective Drone – Repeater and optimal configuration network of UAV’s group, the authors used the method of server selection in computer networks.</a:t>
            </a:r>
          </a:p>
          <a:p>
            <a:pPr marL="571500" indent="-571500" algn="just">
              <a:lnSpc>
                <a:spcPct val="150000"/>
              </a:lnSpc>
              <a:buFont typeface="Wingdings" panose="05000000000000000000" pitchFamily="2" charset="2"/>
              <a:buChar char="Ø"/>
            </a:pPr>
            <a:r>
              <a:rPr lang="en-US" sz="2000" i="1" dirty="0">
                <a:solidFill>
                  <a:schemeClr val="tx2">
                    <a:lumMod val="75000"/>
                  </a:schemeClr>
                </a:solidFill>
                <a:latin typeface="Times New Roman" pitchFamily="18" charset="0"/>
                <a:cs typeface="Times New Roman" pitchFamily="18" charset="0"/>
              </a:rPr>
              <a:t>The performance of group flight was analyzed, it was used graph theory for quantitative estimation of effectiveness of UAVs group flight. </a:t>
            </a:r>
          </a:p>
          <a:p>
            <a:pPr marL="571500" indent="-571500" algn="just">
              <a:lnSpc>
                <a:spcPct val="150000"/>
              </a:lnSpc>
              <a:buFont typeface="Wingdings" panose="05000000000000000000" pitchFamily="2" charset="2"/>
              <a:buChar char="Ø"/>
            </a:pPr>
            <a:r>
              <a:rPr lang="en-US" altLang="ru-RU" sz="2000" i="1" dirty="0">
                <a:solidFill>
                  <a:schemeClr val="tx2">
                    <a:lumMod val="75000"/>
                  </a:schemeClr>
                </a:solidFill>
                <a:latin typeface="Times New Roman" pitchFamily="18" charset="0"/>
                <a:cs typeface="Times New Roman" pitchFamily="18" charset="0"/>
              </a:rPr>
              <a:t>Enhanced versatility in execution of complex tasks and missions is possible to achieve by separating management and control functions into a protocol stack model with conceptual levels encapsulating services and offering them to the higher levels of management.</a:t>
            </a:r>
          </a:p>
        </p:txBody>
      </p:sp>
      <p:sp>
        <p:nvSpPr>
          <p:cNvPr id="37891" name="Прямоугольник 1"/>
          <p:cNvSpPr>
            <a:spLocks noChangeArrowheads="1"/>
          </p:cNvSpPr>
          <p:nvPr/>
        </p:nvSpPr>
        <p:spPr bwMode="auto">
          <a:xfrm>
            <a:off x="4713250" y="298073"/>
            <a:ext cx="2765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4000" b="1" dirty="0">
                <a:solidFill>
                  <a:schemeClr val="accent1"/>
                </a:solidFill>
                <a:latin typeface="Roboto" panose="02000000000000000000" pitchFamily="2" charset="0"/>
                <a:ea typeface="Roboto" panose="02000000000000000000" pitchFamily="2" charset="0"/>
                <a:cs typeface="Times New Roman" pitchFamily="18" charset="0"/>
              </a:rPr>
              <a:t>Conclusion</a:t>
            </a:r>
          </a:p>
        </p:txBody>
      </p:sp>
      <p:sp>
        <p:nvSpPr>
          <p:cNvPr id="2" name="Номер слайда 1"/>
          <p:cNvSpPr>
            <a:spLocks noGrp="1"/>
          </p:cNvSpPr>
          <p:nvPr>
            <p:ph type="sldNum" sz="quarter" idx="12"/>
          </p:nvPr>
        </p:nvSpPr>
        <p:spPr/>
        <p:txBody>
          <a:bodyPr/>
          <a:lstStyle/>
          <a:p>
            <a:pPr lvl="0"/>
            <a:fld id="{E88AE73F-DCF4-4386-871C-00B0C8C1C737}" type="slidenum">
              <a:rPr lang="ru-RU" sz="3200">
                <a:solidFill>
                  <a:prstClr val="black">
                    <a:tint val="75000"/>
                  </a:prstClr>
                </a:solidFill>
                <a:latin typeface="Roboto" panose="02000000000000000000" pitchFamily="2" charset="0"/>
                <a:ea typeface="Roboto" panose="02000000000000000000" pitchFamily="2" charset="0"/>
              </a:rPr>
              <a:pPr lvl="0"/>
              <a:t>13</a:t>
            </a:fld>
            <a:endParaRPr lang="ru-RU" dirty="0">
              <a:solidFill>
                <a:prstClr val="black">
                  <a:tint val="75000"/>
                </a:prstClr>
              </a:solidFill>
              <a:latin typeface="Roboto" panose="02000000000000000000" pitchFamily="2" charset="0"/>
              <a:ea typeface="Roboto" panose="02000000000000000000" pitchFamily="2" charset="0"/>
            </a:endParaRPr>
          </a:p>
          <a:p>
            <a:endParaRPr lang="ru-RU" dirty="0"/>
          </a:p>
        </p:txBody>
      </p:sp>
    </p:spTree>
    <p:extLst>
      <p:ext uri="{BB962C8B-B14F-4D97-AF65-F5344CB8AC3E}">
        <p14:creationId xmlns:p14="http://schemas.microsoft.com/office/powerpoint/2010/main" val="242325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3"/>
          <p:cNvSpPr>
            <a:spLocks noChangeArrowheads="1"/>
          </p:cNvSpPr>
          <p:nvPr/>
        </p:nvSpPr>
        <p:spPr bwMode="auto">
          <a:xfrm>
            <a:off x="239185" y="519113"/>
            <a:ext cx="11713633" cy="672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0"/>
            <a:r>
              <a:rPr lang="uk-UA" sz="1200" dirty="0"/>
              <a:t>Austin, R. (2010). Unmanned Aircraft Systems: UAVs Design, Development and Deployment. UK: John Wiley &amp; Sons Ltd.</a:t>
            </a:r>
            <a:endParaRPr lang="ru-RU" sz="1200" dirty="0"/>
          </a:p>
          <a:p>
            <a:pPr lvl="0"/>
            <a:r>
              <a:rPr lang="uk-UA" sz="1200" dirty="0"/>
              <a:t>Gulevich S.. Analisis of factors affecting the safety of the flight of unmanned aerial vehicles / S. Gulevich, Y.Veselov, S.Pryadkin, and S.Tirnov // “Science and education,” №12, December 2012.</a:t>
            </a:r>
            <a:endParaRPr lang="ru-RU" sz="1200" dirty="0"/>
          </a:p>
          <a:p>
            <a:pPr lvl="0"/>
            <a:r>
              <a:rPr lang="uk-UA" sz="1200" dirty="0"/>
              <a:t>Ганин С.М. Беспилотные летательные аппараты / С.М.Ганин, А.В.Карпенко Санкт-Петербург 1999 - 160с.</a:t>
            </a:r>
            <a:endParaRPr lang="ru-RU" sz="1200" dirty="0"/>
          </a:p>
          <a:p>
            <a:pPr lvl="0"/>
            <a:r>
              <a:rPr lang="uk-UA" sz="1200" dirty="0"/>
              <a:t>Иноземцев Д.П. Беспилотные летательные аппараты: теория и практика / Д.П. Иноземцев // . Санкт-Петербург 2014 – 50 с.</a:t>
            </a:r>
            <a:endParaRPr lang="ru-RU" sz="1200" dirty="0"/>
          </a:p>
          <a:p>
            <a:pPr lvl="0"/>
            <a:r>
              <a:rPr lang="uk-UA" sz="1200" dirty="0"/>
              <a:t>Бурлака О.М. Перспективи розвитку нейронних мереж в САК БПЛА / О.М. Бурлака, О.В. Михайловський, Л.В. Благая // Проблеми розвитку глобальної системи зв’язку, навігації, спостереження та організації повітряного руху CNS/ATM наук.-техн. конф., Київ, 21-23 листопада 2018 р. : тези доповідей. –  К. : Національний авіаційний університет, 2018. – С. 11.53-11.59</a:t>
            </a:r>
            <a:endParaRPr lang="ru-RU" sz="1200" dirty="0"/>
          </a:p>
          <a:p>
            <a:pPr lvl="0"/>
            <a:r>
              <a:rPr lang="uk-UA" sz="1200" dirty="0"/>
              <a:t>Unmanned Aerial Vehicles in Civilian Logistics and Supply Chain Management. Chapter 5 Automated System of Controlling Unmanned Aerial Vehicles Group Flight /Tetiana Shmelova, Dmitriy Bondarev -   International Publisher of Progressive Information Science and Technology Research, USA, Pennsylvania. – November, 2019. – P. 167-204 </a:t>
            </a:r>
            <a:endParaRPr lang="ru-RU" sz="1200" dirty="0"/>
          </a:p>
          <a:p>
            <a:pPr lvl="0"/>
            <a:r>
              <a:rPr lang="uk-UA" sz="1200" dirty="0"/>
              <a:t>Unmanned Aerial Vehicles: Breakthroughs in Research and Practice. Information Resources Management Association (USA)/ Chapter 8 Applications of Decision Support Systems in Socio-Technical Systems / Tetiana Shmelova, Yuliya Sikirda, -  International Publisher of Progressive Information Science and Technology Research, USA, Pennsylvania. IRMA 2019. – P.182-214</a:t>
            </a:r>
            <a:endParaRPr lang="ru-RU" sz="1200" dirty="0"/>
          </a:p>
          <a:p>
            <a:pPr lvl="0"/>
            <a:r>
              <a:rPr lang="uk-UA" sz="1200" dirty="0"/>
              <a:t>Shmelova T</a:t>
            </a:r>
            <a:r>
              <a:rPr lang="en-US" sz="1200" dirty="0"/>
              <a:t>.</a:t>
            </a:r>
            <a:r>
              <a:rPr lang="uk-UA" sz="1200" dirty="0"/>
              <a:t> Geometry-modeling based flight optimization for autonomous groups of UAVs / Т. Shmelova, Kovalyov Yu. , Dolgikh S.., Burlaka O. Actual</a:t>
            </a:r>
            <a:r>
              <a:rPr lang="en-US" sz="1200" dirty="0"/>
              <a:t>w</a:t>
            </a:r>
            <a:r>
              <a:rPr lang="uk-UA" sz="1200" dirty="0"/>
              <a:t> Problems of Unmanned Aerial Vehicles Developments (APUAVD). 2019 IEEE 5d International Conference. Kyiv, 2019.: Proceeding. – P. 79-82 ISBN: 978-1-7281-2591-6</a:t>
            </a:r>
            <a:endParaRPr lang="ru-RU" sz="1200" dirty="0"/>
          </a:p>
          <a:p>
            <a:pPr lvl="0"/>
            <a:r>
              <a:rPr lang="uk-UA" sz="1200" dirty="0"/>
              <a:t>Shmelova T. Optimization of flows and flexible redistribution of autonomous UAV routes in multilevel airspace / T. Shmelova, A. Sterenharz, O. Burlaka // 2019 IEEE Proceedings of the 15th International Conference on ICT in Education, Research and Industrial Applications. Integration, Harmonization and Knowledge Transfer; 5th International Workshop on Theory of Reliability and Markov Modelling for Information Technologies (TheRMIT 2019) Volume IV: Workshops, Kherson, Ukraine, June 12-15, 2019. – P. 703-714</a:t>
            </a:r>
            <a:endParaRPr lang="ru-RU" sz="1200" dirty="0"/>
          </a:p>
          <a:p>
            <a:pPr lvl="0"/>
            <a:r>
              <a:rPr lang="uk-UA" sz="1200" dirty="0"/>
              <a:t>Shmelova T. Optimization of performance of </a:t>
            </a:r>
            <a:r>
              <a:rPr lang="en-US" sz="1200" dirty="0"/>
              <a:t>UAV</a:t>
            </a:r>
            <a:r>
              <a:rPr lang="uk-UA" sz="1200" dirty="0"/>
              <a:t>’s flights in </a:t>
            </a:r>
            <a:r>
              <a:rPr lang="en-US" sz="1200" dirty="0"/>
              <a:t>S</a:t>
            </a:r>
            <a:r>
              <a:rPr lang="uk-UA" sz="1200" dirty="0"/>
              <a:t>mart-town // T. Shmelova, V. Lazorenko, O. Burlaka // АВІА-2019: ХІV міжнар. наук.-техн. конф., Київ, 19-21 квітня 2019 р. : тези доповідей. –  К. : Національний авіаційний університет, 2019. – С. 11.53-11.59</a:t>
            </a:r>
            <a:endParaRPr lang="ru-RU" sz="1200" dirty="0"/>
          </a:p>
          <a:p>
            <a:pPr lvl="0"/>
            <a:r>
              <a:rPr lang="uk-UA" sz="1200" dirty="0"/>
              <a:t>Руководство по дистанционно пилотируемым авиационным системам (ДПАС) / Doc. 10019/AN 507. 1-е изд. – Канада, Монреаль: ICAO, 2015.-190 с.</a:t>
            </a:r>
            <a:endParaRPr lang="ru-RU" sz="1200" dirty="0"/>
          </a:p>
          <a:p>
            <a:pPr lvl="0"/>
            <a:r>
              <a:rPr lang="uk-UA" sz="1200" dirty="0"/>
              <a:t>Беспилотые авиационные системы (БАС) / Circ. ІСАО 328-AN/190. – Канада, Монреаль: ІСАО, 2011. – 66 с.</a:t>
            </a:r>
            <a:endParaRPr lang="ru-RU" sz="1200" dirty="0"/>
          </a:p>
          <a:p>
            <a:pPr lvl="0"/>
            <a:r>
              <a:rPr lang="uk-UA" sz="1200" dirty="0"/>
              <a:t>Procedures for Air Navigation Services. Air Traffic Management / Doc. 4444-RAC/501. – 15-е изд. – Канада, Монреаль: ICAO, 2007. – P.180.</a:t>
            </a:r>
            <a:endParaRPr lang="ru-RU" sz="1200" dirty="0"/>
          </a:p>
          <a:p>
            <a:pPr lvl="0"/>
            <a:r>
              <a:rPr lang="uk-UA" sz="1200" dirty="0"/>
              <a:t>Повітряний кодекс України : введ. в дію Постановою Верховної Ради від 19.05.2011 р. № 3393-VІ [Текст] // Відомості Верховної Ради України. – 2011. – № 48–49. – С. 536.</a:t>
            </a:r>
            <a:endParaRPr lang="ru-RU" sz="1200" dirty="0"/>
          </a:p>
          <a:p>
            <a:pPr lvl="0"/>
            <a:r>
              <a:rPr lang="uk-UA" sz="1200" dirty="0"/>
              <a:t>Олифер Ю. Компьютерные сети: принципы, технологии, протоколы / Учебник для вузов // Питер – 2010. -  944с.</a:t>
            </a:r>
            <a:endParaRPr lang="ru-RU" sz="1200" dirty="0"/>
          </a:p>
          <a:p>
            <a:pPr lvl="0"/>
            <a:r>
              <a:rPr lang="uk-UA" sz="1200" dirty="0"/>
              <a:t>Бондарєв Д.І. Оптимізація структури групового польоту безпілотних літальних апаратів / Д.І. Бондарєв,  Д.П. Кучеров, Т.Ф. Шмельова // Збірник наукових праць Харківського університету Повітряних сил. – 2016. – Вип. 3 (48). – С. 61 – 66 .</a:t>
            </a:r>
            <a:endParaRPr lang="ru-RU" sz="1200" dirty="0"/>
          </a:p>
          <a:p>
            <a:pPr lvl="0"/>
            <a:r>
              <a:rPr lang="uk-UA" sz="1200" dirty="0"/>
              <a:t>Шмельова Т.Ф. Розподілена система управління дистанційно пілотованими повітряними суднами / Т.Ф. Шмельова, Г.Ф.Аргунов, А.В.Стратій, // Вісник Інженерної академії України. – 2016. – №3, C.57-62.</a:t>
            </a:r>
            <a:endParaRPr lang="ru-RU" sz="1200" dirty="0"/>
          </a:p>
          <a:p>
            <a:pPr lvl="0"/>
            <a:r>
              <a:rPr lang="uk-UA" sz="1200" dirty="0"/>
              <a:t>Shmelova T. Group flights of Unmanned Aviation Vehicles for Smart cities / T. Shmelova, V.Lazorenko, D.Bondarev, O.Burlaka // 2019 IEEE 9th International Conference on Advanced Computer Information Technologies (ACIT'2019), Ceske Budwjovice, Czech Republic, June 5-7, 2019.- P.230-233</a:t>
            </a:r>
            <a:endParaRPr lang="ru-RU" sz="1200" dirty="0"/>
          </a:p>
          <a:p>
            <a:pPr lvl="0" algn="just">
              <a:lnSpc>
                <a:spcPct val="150000"/>
              </a:lnSpc>
              <a:buFont typeface="Wingdings" panose="05000000000000000000" pitchFamily="2" charset="2"/>
              <a:buChar char="q"/>
            </a:pPr>
            <a:endParaRPr lang="ru-RU" sz="1200" dirty="0">
              <a:latin typeface="Roboto" panose="02000000000000000000" pitchFamily="2" charset="0"/>
              <a:ea typeface="Roboto" panose="02000000000000000000" pitchFamily="2" charset="0"/>
            </a:endParaRPr>
          </a:p>
        </p:txBody>
      </p:sp>
      <p:sp>
        <p:nvSpPr>
          <p:cNvPr id="38915" name="Прямоугольник 1"/>
          <p:cNvSpPr>
            <a:spLocks noChangeArrowheads="1"/>
          </p:cNvSpPr>
          <p:nvPr/>
        </p:nvSpPr>
        <p:spPr bwMode="auto">
          <a:xfrm>
            <a:off x="4878441" y="115888"/>
            <a:ext cx="1762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400" b="1" dirty="0">
                <a:solidFill>
                  <a:schemeClr val="tx2"/>
                </a:solidFill>
                <a:latin typeface="Roboto" panose="02000000000000000000" pitchFamily="2" charset="0"/>
                <a:ea typeface="Roboto" panose="02000000000000000000" pitchFamily="2" charset="0"/>
                <a:cs typeface="Times New Roman" pitchFamily="18" charset="0"/>
              </a:rPr>
              <a:t>References</a:t>
            </a:r>
          </a:p>
        </p:txBody>
      </p:sp>
      <p:sp>
        <p:nvSpPr>
          <p:cNvPr id="2" name="Номер слайда 1"/>
          <p:cNvSpPr>
            <a:spLocks noGrp="1"/>
          </p:cNvSpPr>
          <p:nvPr>
            <p:ph type="sldNum" sz="quarter" idx="12"/>
          </p:nvPr>
        </p:nvSpPr>
        <p:spPr>
          <a:xfrm>
            <a:off x="9047922" y="6492875"/>
            <a:ext cx="2743200" cy="365125"/>
          </a:xfrm>
        </p:spPr>
        <p:txBody>
          <a:bodyPr/>
          <a:lstStyle/>
          <a:p>
            <a:pPr lvl="0"/>
            <a:fld id="{E88AE73F-DCF4-4386-871C-00B0C8C1C737}" type="slidenum">
              <a:rPr lang="ru-RU" sz="3200">
                <a:solidFill>
                  <a:prstClr val="black">
                    <a:tint val="75000"/>
                  </a:prstClr>
                </a:solidFill>
                <a:latin typeface="Roboto" panose="02000000000000000000" pitchFamily="2" charset="0"/>
                <a:ea typeface="Roboto" panose="02000000000000000000" pitchFamily="2" charset="0"/>
              </a:rPr>
              <a:pPr lvl="0"/>
              <a:t>14</a:t>
            </a:fld>
            <a:endParaRPr lang="ru-RU" dirty="0">
              <a:solidFill>
                <a:prstClr val="black">
                  <a:tint val="75000"/>
                </a:prstClr>
              </a:solidFill>
              <a:latin typeface="Roboto" panose="02000000000000000000" pitchFamily="2" charset="0"/>
              <a:ea typeface="Roboto" panose="02000000000000000000" pitchFamily="2" charset="0"/>
            </a:endParaRPr>
          </a:p>
          <a:p>
            <a:endParaRPr lang="ru-RU"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2932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66E897-3D69-4E32-973F-7A359B4BFC0D}"/>
              </a:ext>
            </a:extLst>
          </p:cNvPr>
          <p:cNvSpPr>
            <a:spLocks noGrp="1"/>
          </p:cNvSpPr>
          <p:nvPr>
            <p:ph type="sldNum" sz="quarter" idx="12"/>
          </p:nvPr>
        </p:nvSpPr>
        <p:spPr/>
        <p:txBody>
          <a:bodyPr/>
          <a:lstStyle/>
          <a:p>
            <a:fld id="{E88AE73F-DCF4-4386-871C-00B0C8C1C737}" type="slidenum">
              <a:rPr lang="ru-RU" smtClean="0"/>
              <a:t>15</a:t>
            </a:fld>
            <a:endParaRPr lang="ru-RU"/>
          </a:p>
        </p:txBody>
      </p:sp>
      <p:sp>
        <p:nvSpPr>
          <p:cNvPr id="5" name="Прямоугольник 1">
            <a:extLst>
              <a:ext uri="{FF2B5EF4-FFF2-40B4-BE49-F238E27FC236}">
                <a16:creationId xmlns:a16="http://schemas.microsoft.com/office/drawing/2014/main" id="{2B6CB581-ADC5-4A2C-B15D-1A79BA0985A2}"/>
              </a:ext>
            </a:extLst>
          </p:cNvPr>
          <p:cNvSpPr>
            <a:spLocks noGrp="1" noChangeArrowheads="1"/>
          </p:cNvSpPr>
          <p:nvPr>
            <p:ph type="title"/>
          </p:nvPr>
        </p:nvSpPr>
        <p:spPr bwMode="auto">
          <a:xfrm>
            <a:off x="5164495" y="302472"/>
            <a:ext cx="186301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400" b="1" dirty="0">
                <a:solidFill>
                  <a:schemeClr val="tx2"/>
                </a:solidFill>
                <a:latin typeface="Roboto" panose="02000000000000000000" pitchFamily="2" charset="0"/>
                <a:ea typeface="Roboto" panose="02000000000000000000" pitchFamily="2" charset="0"/>
                <a:cs typeface="Times New Roman" pitchFamily="18" charset="0"/>
              </a:rPr>
              <a:t>Certificates</a:t>
            </a:r>
            <a:br>
              <a:rPr lang="en-US" altLang="ru-RU" sz="2400" b="1" dirty="0">
                <a:solidFill>
                  <a:schemeClr val="tx2"/>
                </a:solidFill>
                <a:latin typeface="Roboto" panose="02000000000000000000" pitchFamily="2" charset="0"/>
                <a:ea typeface="Roboto" panose="02000000000000000000" pitchFamily="2" charset="0"/>
                <a:cs typeface="Times New Roman" pitchFamily="18" charset="0"/>
              </a:rPr>
            </a:br>
            <a:endParaRPr lang="en-US" altLang="ru-RU" sz="2400" b="1" dirty="0">
              <a:solidFill>
                <a:schemeClr val="tx2"/>
              </a:solidFill>
              <a:latin typeface="Roboto" panose="02000000000000000000" pitchFamily="2" charset="0"/>
              <a:ea typeface="Roboto" panose="02000000000000000000" pitchFamily="2" charset="0"/>
              <a:cs typeface="Times New Roman" pitchFamily="18" charset="0"/>
            </a:endParaRPr>
          </a:p>
        </p:txBody>
      </p:sp>
      <p:pic>
        <p:nvPicPr>
          <p:cNvPr id="7" name="Picture 6">
            <a:extLst>
              <a:ext uri="{FF2B5EF4-FFF2-40B4-BE49-F238E27FC236}">
                <a16:creationId xmlns:a16="http://schemas.microsoft.com/office/drawing/2014/main" id="{5110B160-932A-49D4-A84F-86EEFD288145}"/>
              </a:ext>
            </a:extLst>
          </p:cNvPr>
          <p:cNvPicPr>
            <a:picLocks noChangeAspect="1"/>
          </p:cNvPicPr>
          <p:nvPr/>
        </p:nvPicPr>
        <p:blipFill>
          <a:blip r:embed="rId2"/>
          <a:stretch>
            <a:fillRect/>
          </a:stretch>
        </p:blipFill>
        <p:spPr>
          <a:xfrm>
            <a:off x="5746866" y="1875463"/>
            <a:ext cx="6240087" cy="4680065"/>
          </a:xfrm>
          <a:prstGeom prst="rect">
            <a:avLst/>
          </a:prstGeom>
        </p:spPr>
      </p:pic>
      <p:pic>
        <p:nvPicPr>
          <p:cNvPr id="6" name="Picture 5">
            <a:extLst>
              <a:ext uri="{FF2B5EF4-FFF2-40B4-BE49-F238E27FC236}">
                <a16:creationId xmlns:a16="http://schemas.microsoft.com/office/drawing/2014/main" id="{567EB38A-5582-48AF-98D1-4636DB1EDCF3}"/>
              </a:ext>
            </a:extLst>
          </p:cNvPr>
          <p:cNvPicPr>
            <a:picLocks noChangeAspect="1"/>
          </p:cNvPicPr>
          <p:nvPr/>
        </p:nvPicPr>
        <p:blipFill>
          <a:blip r:embed="rId3"/>
          <a:stretch>
            <a:fillRect/>
          </a:stretch>
        </p:blipFill>
        <p:spPr>
          <a:xfrm>
            <a:off x="592495" y="1059602"/>
            <a:ext cx="5503505" cy="4127629"/>
          </a:xfrm>
          <a:prstGeom prst="rect">
            <a:avLst/>
          </a:prstGeom>
        </p:spPr>
      </p:pic>
    </p:spTree>
    <p:extLst>
      <p:ext uri="{BB962C8B-B14F-4D97-AF65-F5344CB8AC3E}">
        <p14:creationId xmlns:p14="http://schemas.microsoft.com/office/powerpoint/2010/main" val="350093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B89F874-5C2F-4323-8610-C6A5CFF7172D}"/>
              </a:ext>
            </a:extLst>
          </p:cNvPr>
          <p:cNvSpPr>
            <a:spLocks noGrp="1"/>
          </p:cNvSpPr>
          <p:nvPr>
            <p:ph type="sldNum" sz="quarter" idx="12"/>
          </p:nvPr>
        </p:nvSpPr>
        <p:spPr/>
        <p:txBody>
          <a:bodyPr/>
          <a:lstStyle/>
          <a:p>
            <a:fld id="{E88AE73F-DCF4-4386-871C-00B0C8C1C737}" type="slidenum">
              <a:rPr lang="ru-RU" smtClean="0"/>
              <a:t>16</a:t>
            </a:fld>
            <a:endParaRPr lang="ru-RU"/>
          </a:p>
        </p:txBody>
      </p:sp>
      <p:sp>
        <p:nvSpPr>
          <p:cNvPr id="5" name="Прямоугольник 1">
            <a:extLst>
              <a:ext uri="{FF2B5EF4-FFF2-40B4-BE49-F238E27FC236}">
                <a16:creationId xmlns:a16="http://schemas.microsoft.com/office/drawing/2014/main" id="{70BE39D0-08BE-4949-8B31-25E731BCE993}"/>
              </a:ext>
            </a:extLst>
          </p:cNvPr>
          <p:cNvSpPr>
            <a:spLocks noGrp="1" noChangeArrowheads="1"/>
          </p:cNvSpPr>
          <p:nvPr>
            <p:ph type="title"/>
          </p:nvPr>
        </p:nvSpPr>
        <p:spPr bwMode="auto">
          <a:xfrm>
            <a:off x="1766137" y="302472"/>
            <a:ext cx="865974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dirty="0">
                <a:solidFill>
                  <a:schemeClr val="tx2"/>
                </a:solidFill>
                <a:latin typeface="Roboto" panose="02000000000000000000" pitchFamily="2" charset="0"/>
                <a:ea typeface="Roboto" panose="02000000000000000000" pitchFamily="2" charset="0"/>
                <a:cs typeface="Times New Roman" pitchFamily="18" charset="0"/>
              </a:rPr>
              <a:t>Участь в </a:t>
            </a:r>
            <a:r>
              <a:rPr lang="ru-RU" altLang="ru-RU" sz="2400" b="1" dirty="0" err="1">
                <a:solidFill>
                  <a:schemeClr val="tx2"/>
                </a:solidFill>
                <a:latin typeface="Roboto" panose="02000000000000000000" pitchFamily="2" charset="0"/>
                <a:ea typeface="Roboto" panose="02000000000000000000" pitchFamily="2" charset="0"/>
                <a:cs typeface="Times New Roman" pitchFamily="18" charset="0"/>
              </a:rPr>
              <a:t>науково</a:t>
            </a:r>
            <a:r>
              <a:rPr lang="uk-UA" altLang="ru-RU" sz="2400" b="1" dirty="0">
                <a:solidFill>
                  <a:schemeClr val="tx2"/>
                </a:solidFill>
                <a:latin typeface="Roboto" panose="02000000000000000000" pitchFamily="2" charset="0"/>
                <a:ea typeface="Roboto" panose="02000000000000000000" pitchFamily="2" charset="0"/>
                <a:cs typeface="Times New Roman" pitchFamily="18" charset="0"/>
              </a:rPr>
              <a:t>-практичних конференціях, наукові праці</a:t>
            </a:r>
            <a:br>
              <a:rPr lang="en-US" altLang="ru-RU" sz="2400" b="1" dirty="0">
                <a:solidFill>
                  <a:schemeClr val="tx2"/>
                </a:solidFill>
                <a:latin typeface="Roboto" panose="02000000000000000000" pitchFamily="2" charset="0"/>
                <a:ea typeface="Roboto" panose="02000000000000000000" pitchFamily="2" charset="0"/>
                <a:cs typeface="Times New Roman" pitchFamily="18" charset="0"/>
              </a:rPr>
            </a:br>
            <a:endParaRPr lang="en-US" altLang="ru-RU" sz="2400" b="1" dirty="0">
              <a:solidFill>
                <a:schemeClr val="tx2"/>
              </a:solidFill>
              <a:latin typeface="Roboto" panose="02000000000000000000" pitchFamily="2" charset="0"/>
              <a:ea typeface="Roboto" panose="02000000000000000000" pitchFamily="2" charset="0"/>
              <a:cs typeface="Times New Roman" pitchFamily="18" charset="0"/>
            </a:endParaRPr>
          </a:p>
        </p:txBody>
      </p:sp>
      <p:sp>
        <p:nvSpPr>
          <p:cNvPr id="6" name="Прямоугольник 5">
            <a:extLst>
              <a:ext uri="{FF2B5EF4-FFF2-40B4-BE49-F238E27FC236}">
                <a16:creationId xmlns:a16="http://schemas.microsoft.com/office/drawing/2014/main" id="{43AC5369-FD98-4C5E-9ACA-A681F24B34E7}"/>
              </a:ext>
            </a:extLst>
          </p:cNvPr>
          <p:cNvSpPr/>
          <p:nvPr/>
        </p:nvSpPr>
        <p:spPr>
          <a:xfrm>
            <a:off x="388689" y="1059602"/>
            <a:ext cx="11490122" cy="4524315"/>
          </a:xfrm>
          <a:prstGeom prst="rect">
            <a:avLst/>
          </a:prstGeom>
        </p:spPr>
        <p:txBody>
          <a:bodyPr wrap="square">
            <a:spAutoFit/>
          </a:bodyPr>
          <a:lstStyle/>
          <a:p>
            <a:pPr marL="342900" lvl="0" indent="-342900">
              <a:buFont typeface="+mj-lt"/>
              <a:buAutoNum type="arabicPeriod"/>
            </a:pPr>
            <a:r>
              <a:rPr lang="uk-UA" sz="1400" dirty="0"/>
              <a:t>Бурлака О.М. Перспективи розвитку нейронних мереж в САК БПЛА / О.М. Бурлака, О.В. </a:t>
            </a:r>
            <a:r>
              <a:rPr lang="uk-UA" sz="1400" dirty="0" err="1"/>
              <a:t>Михайловський</a:t>
            </a:r>
            <a:r>
              <a:rPr lang="uk-UA" sz="1400" dirty="0"/>
              <a:t>, Л.В. </a:t>
            </a:r>
            <a:r>
              <a:rPr lang="uk-UA" sz="1400" dirty="0" err="1"/>
              <a:t>Благая</a:t>
            </a:r>
            <a:r>
              <a:rPr lang="uk-UA" sz="1400" dirty="0"/>
              <a:t> // Проблеми розвитку глобальної системи зв’язку, навігації, спостереження та організації повітряного руху CNS/ATM наук.-</a:t>
            </a:r>
            <a:r>
              <a:rPr lang="uk-UA" sz="1400" dirty="0" err="1"/>
              <a:t>техн</a:t>
            </a:r>
            <a:r>
              <a:rPr lang="uk-UA" sz="1400" dirty="0"/>
              <a:t>. </a:t>
            </a:r>
            <a:r>
              <a:rPr lang="uk-UA" sz="1400" dirty="0" err="1"/>
              <a:t>конф</a:t>
            </a:r>
            <a:r>
              <a:rPr lang="uk-UA" sz="1400" dirty="0"/>
              <a:t>., Київ, 21-23 листопада 2018 р. : тези доповідей. –  К. : Національний авіаційний університет, 2018. – С. 11.53-11.59</a:t>
            </a:r>
          </a:p>
          <a:p>
            <a:pPr marL="342900" lvl="0" indent="-342900">
              <a:buFont typeface="+mj-lt"/>
              <a:buAutoNum type="arabicPeriod"/>
            </a:pPr>
            <a:endParaRPr lang="ru-RU" sz="1400" dirty="0"/>
          </a:p>
          <a:p>
            <a:pPr marL="342900" lvl="0" indent="-342900">
              <a:buFont typeface="+mj-lt"/>
              <a:buAutoNum type="arabicPeriod"/>
            </a:pPr>
            <a:r>
              <a:rPr lang="uk-UA" sz="1400" dirty="0"/>
              <a:t>Shmelova T</a:t>
            </a:r>
            <a:r>
              <a:rPr lang="en-US" sz="1400" dirty="0"/>
              <a:t>.</a:t>
            </a:r>
            <a:r>
              <a:rPr lang="uk-UA" sz="1400" dirty="0"/>
              <a:t> </a:t>
            </a:r>
            <a:r>
              <a:rPr lang="uk-UA" sz="1400" dirty="0" err="1"/>
              <a:t>Geometry-modeling</a:t>
            </a:r>
            <a:r>
              <a:rPr lang="uk-UA" sz="1400" dirty="0"/>
              <a:t> </a:t>
            </a:r>
            <a:r>
              <a:rPr lang="uk-UA" sz="1400" dirty="0" err="1"/>
              <a:t>based</a:t>
            </a:r>
            <a:r>
              <a:rPr lang="uk-UA" sz="1400" dirty="0"/>
              <a:t> </a:t>
            </a:r>
            <a:r>
              <a:rPr lang="uk-UA" sz="1400" dirty="0" err="1"/>
              <a:t>flight</a:t>
            </a:r>
            <a:r>
              <a:rPr lang="uk-UA" sz="1400" dirty="0"/>
              <a:t> </a:t>
            </a:r>
            <a:r>
              <a:rPr lang="uk-UA" sz="1400" dirty="0" err="1"/>
              <a:t>optimization</a:t>
            </a:r>
            <a:r>
              <a:rPr lang="uk-UA" sz="1400" dirty="0"/>
              <a:t> </a:t>
            </a:r>
            <a:r>
              <a:rPr lang="uk-UA" sz="1400" dirty="0" err="1"/>
              <a:t>for</a:t>
            </a:r>
            <a:r>
              <a:rPr lang="uk-UA" sz="1400" dirty="0"/>
              <a:t> </a:t>
            </a:r>
            <a:r>
              <a:rPr lang="uk-UA" sz="1400" dirty="0" err="1"/>
              <a:t>autonomous</a:t>
            </a:r>
            <a:r>
              <a:rPr lang="uk-UA" sz="1400" dirty="0"/>
              <a:t> </a:t>
            </a:r>
            <a:r>
              <a:rPr lang="uk-UA" sz="1400" dirty="0" err="1"/>
              <a:t>groups</a:t>
            </a:r>
            <a:r>
              <a:rPr lang="uk-UA" sz="1400" dirty="0"/>
              <a:t> </a:t>
            </a:r>
            <a:r>
              <a:rPr lang="uk-UA" sz="1400" dirty="0" err="1"/>
              <a:t>of</a:t>
            </a:r>
            <a:r>
              <a:rPr lang="uk-UA" sz="1400" dirty="0"/>
              <a:t> </a:t>
            </a:r>
            <a:r>
              <a:rPr lang="uk-UA" sz="1400" dirty="0" err="1"/>
              <a:t>UAVs</a:t>
            </a:r>
            <a:r>
              <a:rPr lang="uk-UA" sz="1400" dirty="0"/>
              <a:t> / Т. Shmelova, </a:t>
            </a:r>
            <a:r>
              <a:rPr lang="uk-UA" sz="1400" dirty="0" err="1"/>
              <a:t>Kovalyov</a:t>
            </a:r>
            <a:r>
              <a:rPr lang="uk-UA" sz="1400" dirty="0"/>
              <a:t> </a:t>
            </a:r>
            <a:r>
              <a:rPr lang="uk-UA" sz="1400" dirty="0" err="1"/>
              <a:t>Yu</a:t>
            </a:r>
            <a:r>
              <a:rPr lang="uk-UA" sz="1400" dirty="0"/>
              <a:t>. , </a:t>
            </a:r>
            <a:r>
              <a:rPr lang="uk-UA" sz="1400" dirty="0" err="1"/>
              <a:t>Dolgikh</a:t>
            </a:r>
            <a:r>
              <a:rPr lang="uk-UA" sz="1400" dirty="0"/>
              <a:t> S.., </a:t>
            </a:r>
            <a:r>
              <a:rPr lang="uk-UA" sz="1400" dirty="0" err="1"/>
              <a:t>Burlaka</a:t>
            </a:r>
            <a:r>
              <a:rPr lang="uk-UA" sz="1400" dirty="0"/>
              <a:t> O. </a:t>
            </a:r>
            <a:r>
              <a:rPr lang="uk-UA" sz="1400" dirty="0" err="1"/>
              <a:t>Actual</a:t>
            </a:r>
            <a:r>
              <a:rPr lang="en-US" sz="1400" dirty="0"/>
              <a:t>w</a:t>
            </a:r>
            <a:r>
              <a:rPr lang="uk-UA" sz="1400" dirty="0"/>
              <a:t> </a:t>
            </a:r>
            <a:r>
              <a:rPr lang="uk-UA" sz="1400" dirty="0" err="1"/>
              <a:t>Problems</a:t>
            </a:r>
            <a:r>
              <a:rPr lang="uk-UA" sz="1400" dirty="0"/>
              <a:t> </a:t>
            </a:r>
            <a:r>
              <a:rPr lang="uk-UA" sz="1400" dirty="0" err="1"/>
              <a:t>of</a:t>
            </a:r>
            <a:r>
              <a:rPr lang="uk-UA" sz="1400" dirty="0"/>
              <a:t> </a:t>
            </a:r>
            <a:r>
              <a:rPr lang="uk-UA" sz="1400" dirty="0" err="1"/>
              <a:t>Unmanned</a:t>
            </a:r>
            <a:r>
              <a:rPr lang="uk-UA" sz="1400" dirty="0"/>
              <a:t> </a:t>
            </a:r>
            <a:r>
              <a:rPr lang="uk-UA" sz="1400" dirty="0" err="1"/>
              <a:t>Aerial</a:t>
            </a:r>
            <a:r>
              <a:rPr lang="uk-UA" sz="1400" dirty="0"/>
              <a:t> </a:t>
            </a:r>
            <a:r>
              <a:rPr lang="uk-UA" sz="1400" dirty="0" err="1"/>
              <a:t>Vehicles</a:t>
            </a:r>
            <a:r>
              <a:rPr lang="uk-UA" sz="1400" dirty="0"/>
              <a:t> </a:t>
            </a:r>
            <a:r>
              <a:rPr lang="uk-UA" sz="1400" dirty="0" err="1"/>
              <a:t>Developments</a:t>
            </a:r>
            <a:r>
              <a:rPr lang="uk-UA" sz="1400" dirty="0"/>
              <a:t> (APUAVD). 2019 IEEE 5d </a:t>
            </a:r>
            <a:r>
              <a:rPr lang="uk-UA" sz="1400" dirty="0" err="1"/>
              <a:t>International</a:t>
            </a:r>
            <a:r>
              <a:rPr lang="uk-UA" sz="1400" dirty="0"/>
              <a:t> </a:t>
            </a:r>
            <a:r>
              <a:rPr lang="uk-UA" sz="1400" dirty="0" err="1"/>
              <a:t>Conference</a:t>
            </a:r>
            <a:r>
              <a:rPr lang="uk-UA" sz="1400" dirty="0"/>
              <a:t>. </a:t>
            </a:r>
            <a:r>
              <a:rPr lang="uk-UA" sz="1400" dirty="0" err="1"/>
              <a:t>Kyiv</a:t>
            </a:r>
            <a:r>
              <a:rPr lang="uk-UA" sz="1400" dirty="0"/>
              <a:t>, 2019.: </a:t>
            </a:r>
            <a:r>
              <a:rPr lang="uk-UA" sz="1400" dirty="0" err="1"/>
              <a:t>Proceeding</a:t>
            </a:r>
            <a:r>
              <a:rPr lang="uk-UA" sz="1400" dirty="0"/>
              <a:t>. – P. 79-82 ISBN: 978-1-7281-2591-6</a:t>
            </a:r>
          </a:p>
          <a:p>
            <a:pPr marL="342900" lvl="0" indent="-342900">
              <a:buFont typeface="+mj-lt"/>
              <a:buAutoNum type="arabicPeriod"/>
            </a:pPr>
            <a:endParaRPr lang="ru-RU" sz="1400" dirty="0"/>
          </a:p>
          <a:p>
            <a:pPr marL="342900" lvl="0" indent="-342900">
              <a:buFont typeface="+mj-lt"/>
              <a:buAutoNum type="arabicPeriod"/>
            </a:pPr>
            <a:r>
              <a:rPr lang="uk-UA" sz="1400" dirty="0"/>
              <a:t>Shmelova T. </a:t>
            </a:r>
            <a:r>
              <a:rPr lang="uk-UA" sz="1400" dirty="0" err="1"/>
              <a:t>Optimization</a:t>
            </a:r>
            <a:r>
              <a:rPr lang="uk-UA" sz="1400" dirty="0"/>
              <a:t> </a:t>
            </a:r>
            <a:r>
              <a:rPr lang="uk-UA" sz="1400" dirty="0" err="1"/>
              <a:t>of</a:t>
            </a:r>
            <a:r>
              <a:rPr lang="uk-UA" sz="1400" dirty="0"/>
              <a:t> </a:t>
            </a:r>
            <a:r>
              <a:rPr lang="uk-UA" sz="1400" dirty="0" err="1"/>
              <a:t>flows</a:t>
            </a:r>
            <a:r>
              <a:rPr lang="uk-UA" sz="1400" dirty="0"/>
              <a:t> </a:t>
            </a:r>
            <a:r>
              <a:rPr lang="uk-UA" sz="1400" dirty="0" err="1"/>
              <a:t>and</a:t>
            </a:r>
            <a:r>
              <a:rPr lang="uk-UA" sz="1400" dirty="0"/>
              <a:t> </a:t>
            </a:r>
            <a:r>
              <a:rPr lang="uk-UA" sz="1400" dirty="0" err="1"/>
              <a:t>flexible</a:t>
            </a:r>
            <a:r>
              <a:rPr lang="uk-UA" sz="1400" dirty="0"/>
              <a:t> </a:t>
            </a:r>
            <a:r>
              <a:rPr lang="uk-UA" sz="1400" dirty="0" err="1"/>
              <a:t>redistribution</a:t>
            </a:r>
            <a:r>
              <a:rPr lang="uk-UA" sz="1400" dirty="0"/>
              <a:t> </a:t>
            </a:r>
            <a:r>
              <a:rPr lang="uk-UA" sz="1400" dirty="0" err="1"/>
              <a:t>of</a:t>
            </a:r>
            <a:r>
              <a:rPr lang="uk-UA" sz="1400" dirty="0"/>
              <a:t> </a:t>
            </a:r>
            <a:r>
              <a:rPr lang="uk-UA" sz="1400" dirty="0" err="1"/>
              <a:t>autonomous</a:t>
            </a:r>
            <a:r>
              <a:rPr lang="uk-UA" sz="1400" dirty="0"/>
              <a:t> UAV </a:t>
            </a:r>
            <a:r>
              <a:rPr lang="uk-UA" sz="1400" dirty="0" err="1"/>
              <a:t>routes</a:t>
            </a:r>
            <a:r>
              <a:rPr lang="uk-UA" sz="1400" dirty="0"/>
              <a:t> </a:t>
            </a:r>
            <a:r>
              <a:rPr lang="uk-UA" sz="1400" dirty="0" err="1"/>
              <a:t>in</a:t>
            </a:r>
            <a:r>
              <a:rPr lang="uk-UA" sz="1400" dirty="0"/>
              <a:t> </a:t>
            </a:r>
            <a:r>
              <a:rPr lang="uk-UA" sz="1400" dirty="0" err="1"/>
              <a:t>multilevel</a:t>
            </a:r>
            <a:r>
              <a:rPr lang="uk-UA" sz="1400" dirty="0"/>
              <a:t> </a:t>
            </a:r>
            <a:r>
              <a:rPr lang="uk-UA" sz="1400" dirty="0" err="1"/>
              <a:t>airspace</a:t>
            </a:r>
            <a:r>
              <a:rPr lang="uk-UA" sz="1400" dirty="0"/>
              <a:t> / T. Shmelova, A. </a:t>
            </a:r>
            <a:r>
              <a:rPr lang="uk-UA" sz="1400" dirty="0" err="1"/>
              <a:t>Sterenharz</a:t>
            </a:r>
            <a:r>
              <a:rPr lang="uk-UA" sz="1400" dirty="0"/>
              <a:t>, O. </a:t>
            </a:r>
            <a:r>
              <a:rPr lang="uk-UA" sz="1400" dirty="0" err="1"/>
              <a:t>Burlaka</a:t>
            </a:r>
            <a:r>
              <a:rPr lang="uk-UA" sz="1400" dirty="0"/>
              <a:t> // 2019 IEEE </a:t>
            </a:r>
            <a:r>
              <a:rPr lang="uk-UA" sz="1400" dirty="0" err="1"/>
              <a:t>Proceedings</a:t>
            </a:r>
            <a:r>
              <a:rPr lang="uk-UA" sz="1400" dirty="0"/>
              <a:t> </a:t>
            </a:r>
            <a:r>
              <a:rPr lang="uk-UA" sz="1400" dirty="0" err="1"/>
              <a:t>of</a:t>
            </a:r>
            <a:r>
              <a:rPr lang="uk-UA" sz="1400" dirty="0"/>
              <a:t> </a:t>
            </a:r>
            <a:r>
              <a:rPr lang="uk-UA" sz="1400" dirty="0" err="1"/>
              <a:t>the</a:t>
            </a:r>
            <a:r>
              <a:rPr lang="uk-UA" sz="1400" dirty="0"/>
              <a:t> 15th </a:t>
            </a:r>
            <a:r>
              <a:rPr lang="uk-UA" sz="1400" dirty="0" err="1"/>
              <a:t>International</a:t>
            </a:r>
            <a:r>
              <a:rPr lang="uk-UA" sz="1400" dirty="0"/>
              <a:t> </a:t>
            </a:r>
            <a:r>
              <a:rPr lang="uk-UA" sz="1400" dirty="0" err="1"/>
              <a:t>Conference</a:t>
            </a:r>
            <a:r>
              <a:rPr lang="uk-UA" sz="1400" dirty="0"/>
              <a:t> </a:t>
            </a:r>
            <a:r>
              <a:rPr lang="uk-UA" sz="1400" dirty="0" err="1"/>
              <a:t>on</a:t>
            </a:r>
            <a:r>
              <a:rPr lang="uk-UA" sz="1400" dirty="0"/>
              <a:t> ICT </a:t>
            </a:r>
            <a:r>
              <a:rPr lang="uk-UA" sz="1400" dirty="0" err="1"/>
              <a:t>in</a:t>
            </a:r>
            <a:r>
              <a:rPr lang="uk-UA" sz="1400" dirty="0"/>
              <a:t> </a:t>
            </a:r>
            <a:r>
              <a:rPr lang="uk-UA" sz="1400" dirty="0" err="1"/>
              <a:t>Education</a:t>
            </a:r>
            <a:r>
              <a:rPr lang="uk-UA" sz="1400" dirty="0"/>
              <a:t>, </a:t>
            </a:r>
            <a:r>
              <a:rPr lang="uk-UA" sz="1400" dirty="0" err="1"/>
              <a:t>Research</a:t>
            </a:r>
            <a:r>
              <a:rPr lang="uk-UA" sz="1400" dirty="0"/>
              <a:t> </a:t>
            </a:r>
            <a:r>
              <a:rPr lang="uk-UA" sz="1400" dirty="0" err="1"/>
              <a:t>and</a:t>
            </a:r>
            <a:r>
              <a:rPr lang="uk-UA" sz="1400" dirty="0"/>
              <a:t> </a:t>
            </a:r>
            <a:r>
              <a:rPr lang="uk-UA" sz="1400" dirty="0" err="1"/>
              <a:t>Industrial</a:t>
            </a:r>
            <a:r>
              <a:rPr lang="uk-UA" sz="1400" dirty="0"/>
              <a:t> </a:t>
            </a:r>
            <a:r>
              <a:rPr lang="uk-UA" sz="1400" dirty="0" err="1"/>
              <a:t>Applications</a:t>
            </a:r>
            <a:r>
              <a:rPr lang="uk-UA" sz="1400" dirty="0"/>
              <a:t>. </a:t>
            </a:r>
            <a:r>
              <a:rPr lang="uk-UA" sz="1400" dirty="0" err="1"/>
              <a:t>Integration</a:t>
            </a:r>
            <a:r>
              <a:rPr lang="uk-UA" sz="1400" dirty="0"/>
              <a:t>, </a:t>
            </a:r>
            <a:r>
              <a:rPr lang="uk-UA" sz="1400" dirty="0" err="1"/>
              <a:t>Harmonization</a:t>
            </a:r>
            <a:r>
              <a:rPr lang="uk-UA" sz="1400" dirty="0"/>
              <a:t> </a:t>
            </a:r>
            <a:r>
              <a:rPr lang="uk-UA" sz="1400" dirty="0" err="1"/>
              <a:t>and</a:t>
            </a:r>
            <a:r>
              <a:rPr lang="uk-UA" sz="1400" dirty="0"/>
              <a:t> </a:t>
            </a:r>
            <a:r>
              <a:rPr lang="uk-UA" sz="1400" dirty="0" err="1"/>
              <a:t>Knowledge</a:t>
            </a:r>
            <a:r>
              <a:rPr lang="uk-UA" sz="1400" dirty="0"/>
              <a:t> </a:t>
            </a:r>
            <a:r>
              <a:rPr lang="uk-UA" sz="1400" dirty="0" err="1"/>
              <a:t>Transfer</a:t>
            </a:r>
            <a:r>
              <a:rPr lang="uk-UA" sz="1400" dirty="0"/>
              <a:t>; 5th </a:t>
            </a:r>
            <a:r>
              <a:rPr lang="uk-UA" sz="1400" dirty="0" err="1"/>
              <a:t>International</a:t>
            </a:r>
            <a:r>
              <a:rPr lang="uk-UA" sz="1400" dirty="0"/>
              <a:t> </a:t>
            </a:r>
            <a:r>
              <a:rPr lang="uk-UA" sz="1400" dirty="0" err="1"/>
              <a:t>Workshop</a:t>
            </a:r>
            <a:r>
              <a:rPr lang="uk-UA" sz="1400" dirty="0"/>
              <a:t> </a:t>
            </a:r>
            <a:r>
              <a:rPr lang="uk-UA" sz="1400" dirty="0" err="1"/>
              <a:t>on</a:t>
            </a:r>
            <a:r>
              <a:rPr lang="uk-UA" sz="1400" dirty="0"/>
              <a:t> </a:t>
            </a:r>
            <a:r>
              <a:rPr lang="uk-UA" sz="1400" dirty="0" err="1"/>
              <a:t>Theory</a:t>
            </a:r>
            <a:r>
              <a:rPr lang="uk-UA" sz="1400" dirty="0"/>
              <a:t> </a:t>
            </a:r>
            <a:r>
              <a:rPr lang="uk-UA" sz="1400" dirty="0" err="1"/>
              <a:t>of</a:t>
            </a:r>
            <a:r>
              <a:rPr lang="uk-UA" sz="1400" dirty="0"/>
              <a:t> </a:t>
            </a:r>
            <a:r>
              <a:rPr lang="uk-UA" sz="1400" dirty="0" err="1"/>
              <a:t>Reliability</a:t>
            </a:r>
            <a:r>
              <a:rPr lang="uk-UA" sz="1400" dirty="0"/>
              <a:t> </a:t>
            </a:r>
            <a:r>
              <a:rPr lang="uk-UA" sz="1400" dirty="0" err="1"/>
              <a:t>and</a:t>
            </a:r>
            <a:r>
              <a:rPr lang="uk-UA" sz="1400" dirty="0"/>
              <a:t> </a:t>
            </a:r>
            <a:r>
              <a:rPr lang="uk-UA" sz="1400" dirty="0" err="1"/>
              <a:t>Markov</a:t>
            </a:r>
            <a:r>
              <a:rPr lang="uk-UA" sz="1400" dirty="0"/>
              <a:t> </a:t>
            </a:r>
            <a:r>
              <a:rPr lang="uk-UA" sz="1400" dirty="0" err="1"/>
              <a:t>Modelling</a:t>
            </a:r>
            <a:r>
              <a:rPr lang="uk-UA" sz="1400" dirty="0"/>
              <a:t> </a:t>
            </a:r>
            <a:r>
              <a:rPr lang="uk-UA" sz="1400" dirty="0" err="1"/>
              <a:t>for</a:t>
            </a:r>
            <a:r>
              <a:rPr lang="uk-UA" sz="1400" dirty="0"/>
              <a:t> </a:t>
            </a:r>
            <a:r>
              <a:rPr lang="uk-UA" sz="1400" dirty="0" err="1"/>
              <a:t>Information</a:t>
            </a:r>
            <a:r>
              <a:rPr lang="uk-UA" sz="1400" dirty="0"/>
              <a:t> Technologies (</a:t>
            </a:r>
            <a:r>
              <a:rPr lang="uk-UA" sz="1400" dirty="0" err="1"/>
              <a:t>TheRMIT</a:t>
            </a:r>
            <a:r>
              <a:rPr lang="uk-UA" sz="1400" dirty="0"/>
              <a:t> 2019) </a:t>
            </a:r>
            <a:r>
              <a:rPr lang="uk-UA" sz="1400" dirty="0" err="1"/>
              <a:t>Volume</a:t>
            </a:r>
            <a:r>
              <a:rPr lang="uk-UA" sz="1400" dirty="0"/>
              <a:t> IV: </a:t>
            </a:r>
            <a:r>
              <a:rPr lang="uk-UA" sz="1400" dirty="0" err="1"/>
              <a:t>Workshops</a:t>
            </a:r>
            <a:r>
              <a:rPr lang="uk-UA" sz="1400" dirty="0"/>
              <a:t>, </a:t>
            </a:r>
            <a:r>
              <a:rPr lang="uk-UA" sz="1400" dirty="0" err="1"/>
              <a:t>Kherson</a:t>
            </a:r>
            <a:r>
              <a:rPr lang="uk-UA" sz="1400" dirty="0"/>
              <a:t>, </a:t>
            </a:r>
            <a:r>
              <a:rPr lang="uk-UA" sz="1400" dirty="0" err="1"/>
              <a:t>Ukraine</a:t>
            </a:r>
            <a:r>
              <a:rPr lang="uk-UA" sz="1400" dirty="0"/>
              <a:t>, </a:t>
            </a:r>
            <a:r>
              <a:rPr lang="uk-UA" sz="1400" dirty="0" err="1"/>
              <a:t>June</a:t>
            </a:r>
            <a:r>
              <a:rPr lang="uk-UA" sz="1400" dirty="0"/>
              <a:t> 12-15, 2019. – P. 703-714</a:t>
            </a:r>
          </a:p>
          <a:p>
            <a:pPr marL="342900" lvl="0" indent="-342900">
              <a:buFont typeface="+mj-lt"/>
              <a:buAutoNum type="arabicPeriod"/>
            </a:pPr>
            <a:endParaRPr lang="ru-RU" sz="1400" dirty="0"/>
          </a:p>
          <a:p>
            <a:pPr marL="342900" lvl="0" indent="-342900">
              <a:buFont typeface="+mj-lt"/>
              <a:buAutoNum type="arabicPeriod"/>
            </a:pPr>
            <a:r>
              <a:rPr lang="uk-UA" sz="1400" dirty="0"/>
              <a:t>Shmelova T. </a:t>
            </a:r>
            <a:r>
              <a:rPr lang="uk-UA" sz="1400" dirty="0" err="1"/>
              <a:t>Optimization</a:t>
            </a:r>
            <a:r>
              <a:rPr lang="uk-UA" sz="1400" dirty="0"/>
              <a:t> </a:t>
            </a:r>
            <a:r>
              <a:rPr lang="uk-UA" sz="1400" dirty="0" err="1"/>
              <a:t>of</a:t>
            </a:r>
            <a:r>
              <a:rPr lang="uk-UA" sz="1400" dirty="0"/>
              <a:t> </a:t>
            </a:r>
            <a:r>
              <a:rPr lang="uk-UA" sz="1400" dirty="0" err="1"/>
              <a:t>performance</a:t>
            </a:r>
            <a:r>
              <a:rPr lang="uk-UA" sz="1400" dirty="0"/>
              <a:t> </a:t>
            </a:r>
            <a:r>
              <a:rPr lang="uk-UA" sz="1400" dirty="0" err="1"/>
              <a:t>of</a:t>
            </a:r>
            <a:r>
              <a:rPr lang="uk-UA" sz="1400" dirty="0"/>
              <a:t> </a:t>
            </a:r>
            <a:r>
              <a:rPr lang="en-US" sz="1400" dirty="0"/>
              <a:t>UAV</a:t>
            </a:r>
            <a:r>
              <a:rPr lang="uk-UA" sz="1400" dirty="0"/>
              <a:t>’s </a:t>
            </a:r>
            <a:r>
              <a:rPr lang="uk-UA" sz="1400" dirty="0" err="1"/>
              <a:t>flights</a:t>
            </a:r>
            <a:r>
              <a:rPr lang="uk-UA" sz="1400" dirty="0"/>
              <a:t> </a:t>
            </a:r>
            <a:r>
              <a:rPr lang="uk-UA" sz="1400" dirty="0" err="1"/>
              <a:t>in</a:t>
            </a:r>
            <a:r>
              <a:rPr lang="uk-UA" sz="1400" dirty="0"/>
              <a:t> </a:t>
            </a:r>
            <a:r>
              <a:rPr lang="en-US" sz="1400" dirty="0"/>
              <a:t>S</a:t>
            </a:r>
            <a:r>
              <a:rPr lang="uk-UA" sz="1400" dirty="0" err="1"/>
              <a:t>mart-town</a:t>
            </a:r>
            <a:r>
              <a:rPr lang="uk-UA" sz="1400" dirty="0"/>
              <a:t> // T. Shmelova, V. </a:t>
            </a:r>
            <a:r>
              <a:rPr lang="uk-UA" sz="1400" dirty="0" err="1"/>
              <a:t>Lazorenko</a:t>
            </a:r>
            <a:r>
              <a:rPr lang="uk-UA" sz="1400" dirty="0"/>
              <a:t>, O. </a:t>
            </a:r>
            <a:r>
              <a:rPr lang="uk-UA" sz="1400" dirty="0" err="1"/>
              <a:t>Burlaka</a:t>
            </a:r>
            <a:r>
              <a:rPr lang="uk-UA" sz="1400" dirty="0"/>
              <a:t> // АВІА-2019: ХІV </a:t>
            </a:r>
            <a:r>
              <a:rPr lang="uk-UA" sz="1400" dirty="0" err="1"/>
              <a:t>міжнар</a:t>
            </a:r>
            <a:r>
              <a:rPr lang="uk-UA" sz="1400" dirty="0"/>
              <a:t>. наук.-</a:t>
            </a:r>
            <a:r>
              <a:rPr lang="uk-UA" sz="1400" dirty="0" err="1"/>
              <a:t>техн</a:t>
            </a:r>
            <a:r>
              <a:rPr lang="uk-UA" sz="1400" dirty="0"/>
              <a:t>. </a:t>
            </a:r>
            <a:r>
              <a:rPr lang="uk-UA" sz="1400" dirty="0" err="1"/>
              <a:t>конф</a:t>
            </a:r>
            <a:r>
              <a:rPr lang="uk-UA" sz="1400" dirty="0"/>
              <a:t>., Київ, 19-21 квітня 2019 р. : тези доповідей. –  К. : Національний авіаційний університет, 2019. – С. 11.53-11.59</a:t>
            </a:r>
          </a:p>
          <a:p>
            <a:pPr marL="342900" lvl="0" indent="-342900">
              <a:buFont typeface="+mj-lt"/>
              <a:buAutoNum type="arabicPeriod"/>
            </a:pPr>
            <a:endParaRPr lang="ru-RU" sz="1400" dirty="0"/>
          </a:p>
          <a:p>
            <a:pPr marL="342900" lvl="0" indent="-342900">
              <a:buFont typeface="+mj-lt"/>
              <a:buAutoNum type="arabicPeriod"/>
            </a:pPr>
            <a:r>
              <a:rPr lang="uk-UA" sz="1400" dirty="0"/>
              <a:t>Shmelova T. </a:t>
            </a:r>
            <a:r>
              <a:rPr lang="uk-UA" sz="1400" dirty="0" err="1"/>
              <a:t>Group</a:t>
            </a:r>
            <a:r>
              <a:rPr lang="uk-UA" sz="1400" dirty="0"/>
              <a:t> </a:t>
            </a:r>
            <a:r>
              <a:rPr lang="uk-UA" sz="1400" dirty="0" err="1"/>
              <a:t>flights</a:t>
            </a:r>
            <a:r>
              <a:rPr lang="uk-UA" sz="1400" dirty="0"/>
              <a:t> </a:t>
            </a:r>
            <a:r>
              <a:rPr lang="uk-UA" sz="1400" dirty="0" err="1"/>
              <a:t>of</a:t>
            </a:r>
            <a:r>
              <a:rPr lang="uk-UA" sz="1400" dirty="0"/>
              <a:t> </a:t>
            </a:r>
            <a:r>
              <a:rPr lang="uk-UA" sz="1400" dirty="0" err="1"/>
              <a:t>Unmanned</a:t>
            </a:r>
            <a:r>
              <a:rPr lang="uk-UA" sz="1400" dirty="0"/>
              <a:t> </a:t>
            </a:r>
            <a:r>
              <a:rPr lang="uk-UA" sz="1400" dirty="0" err="1"/>
              <a:t>Aviation</a:t>
            </a:r>
            <a:r>
              <a:rPr lang="uk-UA" sz="1400" dirty="0"/>
              <a:t> </a:t>
            </a:r>
            <a:r>
              <a:rPr lang="uk-UA" sz="1400" dirty="0" err="1"/>
              <a:t>Vehicles</a:t>
            </a:r>
            <a:r>
              <a:rPr lang="uk-UA" sz="1400" dirty="0"/>
              <a:t> </a:t>
            </a:r>
            <a:r>
              <a:rPr lang="uk-UA" sz="1400" dirty="0" err="1"/>
              <a:t>for</a:t>
            </a:r>
            <a:r>
              <a:rPr lang="uk-UA" sz="1400" dirty="0"/>
              <a:t> </a:t>
            </a:r>
            <a:r>
              <a:rPr lang="uk-UA" sz="1400" dirty="0" err="1"/>
              <a:t>Smart</a:t>
            </a:r>
            <a:r>
              <a:rPr lang="uk-UA" sz="1400" dirty="0"/>
              <a:t> </a:t>
            </a:r>
            <a:r>
              <a:rPr lang="uk-UA" sz="1400" dirty="0" err="1"/>
              <a:t>cities</a:t>
            </a:r>
            <a:r>
              <a:rPr lang="uk-UA" sz="1400" dirty="0"/>
              <a:t> / T. Shmelova, </a:t>
            </a:r>
            <a:r>
              <a:rPr lang="uk-UA" sz="1400" dirty="0" err="1"/>
              <a:t>V.Lazorenko</a:t>
            </a:r>
            <a:r>
              <a:rPr lang="uk-UA" sz="1400" dirty="0"/>
              <a:t>, </a:t>
            </a:r>
            <a:r>
              <a:rPr lang="uk-UA" sz="1400" dirty="0" err="1"/>
              <a:t>D.Bondarev</a:t>
            </a:r>
            <a:r>
              <a:rPr lang="uk-UA" sz="1400" dirty="0"/>
              <a:t>, </a:t>
            </a:r>
            <a:r>
              <a:rPr lang="uk-UA" sz="1400" dirty="0" err="1"/>
              <a:t>O.Burlaka</a:t>
            </a:r>
            <a:r>
              <a:rPr lang="uk-UA" sz="1400" dirty="0"/>
              <a:t> // 2019 IEEE 9th </a:t>
            </a:r>
            <a:r>
              <a:rPr lang="uk-UA" sz="1400" dirty="0" err="1"/>
              <a:t>International</a:t>
            </a:r>
            <a:r>
              <a:rPr lang="uk-UA" sz="1400" dirty="0"/>
              <a:t> </a:t>
            </a:r>
            <a:r>
              <a:rPr lang="uk-UA" sz="1400" dirty="0" err="1"/>
              <a:t>Conference</a:t>
            </a:r>
            <a:r>
              <a:rPr lang="uk-UA" sz="1400" dirty="0"/>
              <a:t> </a:t>
            </a:r>
            <a:r>
              <a:rPr lang="uk-UA" sz="1400" dirty="0" err="1"/>
              <a:t>on</a:t>
            </a:r>
            <a:r>
              <a:rPr lang="uk-UA" sz="1400" dirty="0"/>
              <a:t> </a:t>
            </a:r>
            <a:r>
              <a:rPr lang="uk-UA" sz="1400" dirty="0" err="1"/>
              <a:t>Advanced</a:t>
            </a:r>
            <a:r>
              <a:rPr lang="uk-UA" sz="1400" dirty="0"/>
              <a:t> </a:t>
            </a:r>
            <a:r>
              <a:rPr lang="uk-UA" sz="1400" dirty="0" err="1"/>
              <a:t>Computer</a:t>
            </a:r>
            <a:r>
              <a:rPr lang="uk-UA" sz="1400" dirty="0"/>
              <a:t> </a:t>
            </a:r>
            <a:r>
              <a:rPr lang="uk-UA" sz="1400" dirty="0" err="1"/>
              <a:t>Information</a:t>
            </a:r>
            <a:r>
              <a:rPr lang="uk-UA" sz="1400" dirty="0"/>
              <a:t> Technologies (ACIT'2019), </a:t>
            </a:r>
            <a:r>
              <a:rPr lang="uk-UA" sz="1400" dirty="0" err="1"/>
              <a:t>Ceske</a:t>
            </a:r>
            <a:r>
              <a:rPr lang="uk-UA" sz="1400" dirty="0"/>
              <a:t> </a:t>
            </a:r>
            <a:r>
              <a:rPr lang="uk-UA" sz="1400" dirty="0" err="1"/>
              <a:t>Budwjovice</a:t>
            </a:r>
            <a:r>
              <a:rPr lang="uk-UA" sz="1400" dirty="0"/>
              <a:t>, </a:t>
            </a:r>
            <a:r>
              <a:rPr lang="uk-UA" sz="1400" dirty="0" err="1"/>
              <a:t>Czech</a:t>
            </a:r>
            <a:r>
              <a:rPr lang="uk-UA" sz="1400" dirty="0"/>
              <a:t> </a:t>
            </a:r>
            <a:r>
              <a:rPr lang="uk-UA" sz="1400" dirty="0" err="1"/>
              <a:t>Republic</a:t>
            </a:r>
            <a:r>
              <a:rPr lang="uk-UA" sz="1400" dirty="0"/>
              <a:t>, </a:t>
            </a:r>
            <a:r>
              <a:rPr lang="uk-UA" sz="1400" dirty="0" err="1"/>
              <a:t>June</a:t>
            </a:r>
            <a:r>
              <a:rPr lang="uk-UA" sz="1400" dirty="0"/>
              <a:t> 5-7, 2019.- P.230-233</a:t>
            </a:r>
            <a:endParaRPr lang="ru-RU" sz="1400" dirty="0"/>
          </a:p>
          <a:p>
            <a:pPr marL="342900" indent="-342900">
              <a:buFont typeface="+mj-lt"/>
              <a:buAutoNum type="arabicPeriod"/>
            </a:pPr>
            <a:endParaRPr lang="ru-RU" dirty="0"/>
          </a:p>
          <a:p>
            <a:endParaRPr lang="ru-RU" dirty="0"/>
          </a:p>
        </p:txBody>
      </p:sp>
    </p:spTree>
    <p:extLst>
      <p:ext uri="{BB962C8B-B14F-4D97-AF65-F5344CB8AC3E}">
        <p14:creationId xmlns:p14="http://schemas.microsoft.com/office/powerpoint/2010/main" val="150830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66219"/>
            <a:ext cx="10515600" cy="1325563"/>
          </a:xfrm>
        </p:spPr>
        <p:txBody>
          <a:bodyPr>
            <a:normAutofit fontScale="90000"/>
          </a:bodyPr>
          <a:lstStyle/>
          <a:p>
            <a:pPr algn="ctr">
              <a:lnSpc>
                <a:spcPct val="150000"/>
              </a:lnSpc>
            </a:pPr>
            <a:r>
              <a:rPr lang="en-US" b="1" dirty="0">
                <a:solidFill>
                  <a:schemeClr val="accent1"/>
                </a:solidFill>
                <a:latin typeface="Roboto Black" panose="02000000000000000000" pitchFamily="2" charset="0"/>
                <a:ea typeface="Roboto Black" panose="02000000000000000000" pitchFamily="2" charset="0"/>
              </a:rPr>
              <a:t>Thank you for </a:t>
            </a:r>
            <a:br>
              <a:rPr lang="en-US" b="1" dirty="0">
                <a:solidFill>
                  <a:schemeClr val="accent1"/>
                </a:solidFill>
                <a:latin typeface="Roboto Black" panose="02000000000000000000" pitchFamily="2" charset="0"/>
                <a:ea typeface="Roboto Black" panose="02000000000000000000" pitchFamily="2" charset="0"/>
              </a:rPr>
            </a:br>
            <a:r>
              <a:rPr lang="en-US" b="1" dirty="0">
                <a:solidFill>
                  <a:schemeClr val="accent1"/>
                </a:solidFill>
                <a:latin typeface="Roboto Black" panose="02000000000000000000" pitchFamily="2" charset="0"/>
                <a:ea typeface="Roboto Black" panose="02000000000000000000" pitchFamily="2" charset="0"/>
              </a:rPr>
              <a:t>attention!</a:t>
            </a:r>
            <a:endParaRPr lang="ru-RU" b="1" dirty="0">
              <a:solidFill>
                <a:schemeClr val="accent1"/>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279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104" y="4076778"/>
            <a:ext cx="2531462" cy="307777"/>
          </a:xfrm>
          <a:prstGeom prst="rect">
            <a:avLst/>
          </a:prstGeom>
        </p:spPr>
        <p:txBody>
          <a:bodyPr wrap="none">
            <a:spAutoFit/>
          </a:bodyPr>
          <a:lstStyle/>
          <a:p>
            <a:pPr algn="ctr" fontAlgn="auto">
              <a:spcBef>
                <a:spcPts val="0"/>
              </a:spcBef>
              <a:spcAft>
                <a:spcPts val="0"/>
              </a:spcAft>
              <a:defRPr/>
            </a:pPr>
            <a:r>
              <a:rPr lang="en-US" sz="1400" b="1" i="1" u="sng" dirty="0">
                <a:solidFill>
                  <a:schemeClr val="tx2">
                    <a:lumMod val="75000"/>
                  </a:schemeClr>
                </a:solidFill>
                <a:latin typeface="Times New Roman" pitchFamily="18" charset="0"/>
                <a:cs typeface="Times New Roman" pitchFamily="18" charset="0"/>
              </a:rPr>
              <a:t>James Reason model</a:t>
            </a:r>
            <a:r>
              <a:rPr lang="uk-UA" sz="1400" b="1" i="1" u="sng" dirty="0">
                <a:solidFill>
                  <a:schemeClr val="tx2">
                    <a:lumMod val="75000"/>
                  </a:schemeClr>
                </a:solidFill>
                <a:latin typeface="Times New Roman" pitchFamily="18" charset="0"/>
                <a:cs typeface="Times New Roman" pitchFamily="18" charset="0"/>
              </a:rPr>
              <a:t> - </a:t>
            </a:r>
            <a:r>
              <a:rPr lang="en-US" sz="1400" b="1" i="1" u="sng" dirty="0">
                <a:solidFill>
                  <a:schemeClr val="tx2">
                    <a:lumMod val="75000"/>
                  </a:schemeClr>
                </a:solidFill>
                <a:latin typeface="Times New Roman" pitchFamily="18" charset="0"/>
                <a:cs typeface="Times New Roman" pitchFamily="18" charset="0"/>
              </a:rPr>
              <a:t>mistakes</a:t>
            </a:r>
            <a:endParaRPr lang="ru-RU" sz="1400" b="1" i="1" u="sng" dirty="0">
              <a:solidFill>
                <a:schemeClr val="tx2">
                  <a:lumMod val="75000"/>
                </a:schemeClr>
              </a:solidFill>
              <a:latin typeface="Times New Roman" pitchFamily="18" charset="0"/>
              <a:cs typeface="Times New Roman" pitchFamily="18" charset="0"/>
            </a:endParaRPr>
          </a:p>
        </p:txBody>
      </p:sp>
      <p:sp>
        <p:nvSpPr>
          <p:cNvPr id="4099" name="Прямоугольник 3"/>
          <p:cNvSpPr>
            <a:spLocks noChangeArrowheads="1"/>
          </p:cNvSpPr>
          <p:nvPr/>
        </p:nvSpPr>
        <p:spPr bwMode="auto">
          <a:xfrm>
            <a:off x="239184" y="0"/>
            <a:ext cx="115718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eaLnBrk="1" hangingPunct="1">
              <a:spcBef>
                <a:spcPct val="0"/>
              </a:spcBef>
              <a:buNone/>
            </a:pPr>
            <a:r>
              <a:rPr lang="en-US" altLang="ru-RU" sz="1800" b="1" i="1" dirty="0">
                <a:solidFill>
                  <a:srgbClr val="002060"/>
                </a:solidFill>
                <a:latin typeface="Times New Roman" pitchFamily="18" charset="0"/>
                <a:cs typeface="Times New Roman" pitchFamily="18" charset="0"/>
              </a:rPr>
              <a:t>Human Factors (HF) problem. Evolution of HFs Models. Artificial Intelligence (AI) for aviation.</a:t>
            </a:r>
          </a:p>
          <a:p>
            <a:pPr marL="0" indent="0" algn="ctr" eaLnBrk="1" hangingPunct="1">
              <a:spcBef>
                <a:spcPct val="0"/>
              </a:spcBef>
              <a:buNone/>
            </a:pPr>
            <a:r>
              <a:rPr lang="en-US" altLang="ru-RU" sz="1800" b="1" i="1" dirty="0">
                <a:solidFill>
                  <a:srgbClr val="002060"/>
                </a:solidFill>
                <a:latin typeface="Times New Roman" pitchFamily="18" charset="0"/>
                <a:cs typeface="Times New Roman" pitchFamily="18" charset="0"/>
              </a:rPr>
              <a:t>Unmanned Aerial Vehicles</a:t>
            </a:r>
          </a:p>
        </p:txBody>
      </p:sp>
      <p:pic>
        <p:nvPicPr>
          <p:cNvPr id="3078" name="Рисунок 9"/>
          <p:cNvPicPr>
            <a:picLocks noChangeAspect="1" noChangeArrowheads="1"/>
          </p:cNvPicPr>
          <p:nvPr/>
        </p:nvPicPr>
        <p:blipFill>
          <a:blip r:embed="rId3" cstate="print">
            <a:extLst>
              <a:ext uri="{28A0092B-C50C-407E-A947-70E740481C1C}">
                <a14:useLocalDpi xmlns:a14="http://schemas.microsoft.com/office/drawing/2010/main" val="0"/>
              </a:ext>
            </a:extLst>
          </a:blip>
          <a:srcRect l="1897" t="6943" r="1897" b="2841"/>
          <a:stretch>
            <a:fillRect/>
          </a:stretch>
        </p:blipFill>
        <p:spPr bwMode="auto">
          <a:xfrm>
            <a:off x="1613102" y="4527869"/>
            <a:ext cx="2255089" cy="884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17" y="4220536"/>
            <a:ext cx="1566416" cy="724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319415" y="3833814"/>
            <a:ext cx="1293687" cy="307777"/>
          </a:xfrm>
          <a:prstGeom prst="rect">
            <a:avLst/>
          </a:prstGeom>
        </p:spPr>
        <p:txBody>
          <a:bodyPr wrap="none">
            <a:spAutoFit/>
          </a:bodyPr>
          <a:lstStyle/>
          <a:p>
            <a:pPr algn="ctr" fontAlgn="auto">
              <a:spcBef>
                <a:spcPts val="0"/>
              </a:spcBef>
              <a:spcAft>
                <a:spcPts val="0"/>
              </a:spcAft>
              <a:defRPr/>
            </a:pPr>
            <a:r>
              <a:rPr lang="en-US" sz="1400" b="1" i="1" u="sng" dirty="0">
                <a:solidFill>
                  <a:schemeClr val="tx2">
                    <a:lumMod val="75000"/>
                  </a:schemeClr>
                </a:solidFill>
                <a:latin typeface="Times New Roman" pitchFamily="18" charset="0"/>
                <a:cs typeface="Times New Roman" pitchFamily="18" charset="0"/>
              </a:rPr>
              <a:t>SHELL model </a:t>
            </a:r>
            <a:endParaRPr lang="ru-RU" sz="1400" b="1" i="1" u="sng" dirty="0">
              <a:solidFill>
                <a:schemeClr val="tx2">
                  <a:lumMod val="75000"/>
                </a:schemeClr>
              </a:solidFill>
              <a:latin typeface="Times New Roman" pitchFamily="18" charset="0"/>
              <a:cs typeface="Times New Roman" pitchFamily="18" charset="0"/>
            </a:endParaRPr>
          </a:p>
        </p:txBody>
      </p:sp>
      <p:sp>
        <p:nvSpPr>
          <p:cNvPr id="4103" name="Прямоугольник 4"/>
          <p:cNvSpPr>
            <a:spLocks noChangeArrowheads="1"/>
          </p:cNvSpPr>
          <p:nvPr/>
        </p:nvSpPr>
        <p:spPr bwMode="auto">
          <a:xfrm>
            <a:off x="9266767" y="1280525"/>
            <a:ext cx="2673699" cy="30777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1400" b="1" i="1" dirty="0">
                <a:solidFill>
                  <a:srgbClr val="FF0000"/>
                </a:solidFill>
                <a:latin typeface="Arial" pitchFamily="34" charset="0"/>
              </a:rPr>
              <a:t>Socio-technical systems</a:t>
            </a:r>
            <a:endParaRPr lang="ru-RU" altLang="ru-RU" sz="1000" i="1" dirty="0">
              <a:solidFill>
                <a:srgbClr val="002060"/>
              </a:solidFill>
              <a:latin typeface="Arial" pitchFamily="34" charset="0"/>
            </a:endParaRPr>
          </a:p>
        </p:txBody>
      </p:sp>
      <p:sp>
        <p:nvSpPr>
          <p:cNvPr id="15" name="Стрелка вправо 14"/>
          <p:cNvSpPr/>
          <p:nvPr/>
        </p:nvSpPr>
        <p:spPr>
          <a:xfrm>
            <a:off x="7602886" y="1324997"/>
            <a:ext cx="742949" cy="196850"/>
          </a:xfrm>
          <a:prstGeom prst="rightArrow">
            <a:avLst>
              <a:gd name="adj1" fmla="val 50000"/>
              <a:gd name="adj2" fmla="val 5731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pic>
        <p:nvPicPr>
          <p:cNvPr id="308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6988" y="4884068"/>
            <a:ext cx="2316595" cy="975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4227445" y="4527869"/>
            <a:ext cx="2718949" cy="307777"/>
          </a:xfrm>
          <a:prstGeom prst="rect">
            <a:avLst/>
          </a:prstGeom>
        </p:spPr>
        <p:txBody>
          <a:bodyPr wrap="none">
            <a:spAutoFit/>
          </a:bodyPr>
          <a:lstStyle/>
          <a:p>
            <a:pPr algn="ctr" fontAlgn="auto">
              <a:spcBef>
                <a:spcPts val="0"/>
              </a:spcBef>
              <a:spcAft>
                <a:spcPts val="0"/>
              </a:spcAft>
              <a:defRPr/>
            </a:pPr>
            <a:r>
              <a:rPr lang="en-US" sz="1400" b="1" i="1" u="sng" dirty="0">
                <a:solidFill>
                  <a:schemeClr val="tx2">
                    <a:lumMod val="75000"/>
                  </a:schemeClr>
                </a:solidFill>
                <a:latin typeface="Times New Roman" pitchFamily="18" charset="0"/>
                <a:cs typeface="Times New Roman" pitchFamily="18" charset="0"/>
              </a:rPr>
              <a:t>Safety - effectivity /balance model </a:t>
            </a:r>
            <a:endParaRPr lang="ru-RU" sz="1400" b="1" i="1" u="sng" dirty="0">
              <a:solidFill>
                <a:schemeClr val="tx2">
                  <a:lumMod val="75000"/>
                </a:schemeClr>
              </a:solidFill>
              <a:latin typeface="Times New Roman" pitchFamily="18" charset="0"/>
              <a:cs typeface="Times New Roman" pitchFamily="18" charset="0"/>
            </a:endParaRPr>
          </a:p>
        </p:txBody>
      </p:sp>
      <p:sp>
        <p:nvSpPr>
          <p:cNvPr id="4107" name="Прямоугольник 6"/>
          <p:cNvSpPr>
            <a:spLocks noChangeArrowheads="1"/>
          </p:cNvSpPr>
          <p:nvPr/>
        </p:nvSpPr>
        <p:spPr bwMode="auto">
          <a:xfrm>
            <a:off x="2588659" y="1299537"/>
            <a:ext cx="4693255" cy="132343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GB" altLang="ru-RU" sz="1400" b="1" i="1" dirty="0">
                <a:latin typeface="Times New Roman" pitchFamily="18" charset="0"/>
                <a:cs typeface="Times New Roman" pitchFamily="18" charset="0"/>
              </a:rPr>
              <a:t>SCHELL model and CRM</a:t>
            </a:r>
          </a:p>
          <a:p>
            <a:pPr algn="ctr" eaLnBrk="1" hangingPunct="1">
              <a:spcBef>
                <a:spcPct val="0"/>
              </a:spcBef>
              <a:buFontTx/>
              <a:buNone/>
              <a:defRPr/>
            </a:pPr>
            <a:r>
              <a:rPr lang="en-GB" altLang="ru-RU" sz="1400" b="1" i="1" dirty="0">
                <a:solidFill>
                  <a:srgbClr val="FF0000"/>
                </a:solidFill>
                <a:latin typeface="Times New Roman" pitchFamily="18" charset="0"/>
                <a:cs typeface="Times New Roman" pitchFamily="18" charset="0"/>
              </a:rPr>
              <a:t>C - culture</a:t>
            </a:r>
            <a:endParaRPr lang="ru-RU" altLang="ru-RU" sz="1400" b="1" i="1" dirty="0">
              <a:solidFill>
                <a:srgbClr val="FF0000"/>
              </a:solidFill>
              <a:latin typeface="Times New Roman" pitchFamily="18" charset="0"/>
              <a:cs typeface="Times New Roman" pitchFamily="18" charset="0"/>
            </a:endParaRPr>
          </a:p>
          <a:p>
            <a:pPr algn="ctr" eaLnBrk="1" hangingPunct="1">
              <a:spcBef>
                <a:spcPct val="0"/>
              </a:spcBef>
              <a:buFontTx/>
              <a:buNone/>
              <a:defRPr/>
            </a:pPr>
            <a:r>
              <a:rPr lang="en-GB" altLang="ru-RU" sz="1400" b="1" i="1" dirty="0">
                <a:latin typeface="Times New Roman" pitchFamily="18" charset="0"/>
                <a:cs typeface="Times New Roman" pitchFamily="18" charset="0"/>
              </a:rPr>
              <a:t>SCHELL-T model M</a:t>
            </a:r>
          </a:p>
          <a:p>
            <a:pPr algn="ctr" eaLnBrk="1" hangingPunct="1">
              <a:spcBef>
                <a:spcPct val="0"/>
              </a:spcBef>
              <a:buFontTx/>
              <a:buNone/>
              <a:defRPr/>
            </a:pPr>
            <a:r>
              <a:rPr lang="en-GB" altLang="ru-RU" sz="1400" b="1" i="1" dirty="0">
                <a:solidFill>
                  <a:srgbClr val="FF0000"/>
                </a:solidFill>
                <a:latin typeface="Times New Roman" pitchFamily="18" charset="0"/>
                <a:cs typeface="Times New Roman" pitchFamily="18" charset="0"/>
              </a:rPr>
              <a:t>T – TEAM</a:t>
            </a:r>
            <a:endParaRPr lang="uk-UA" altLang="ru-RU" sz="1400" b="1" i="1" dirty="0">
              <a:solidFill>
                <a:srgbClr val="FF0000"/>
              </a:solidFill>
              <a:latin typeface="Times New Roman" pitchFamily="18" charset="0"/>
              <a:cs typeface="Times New Roman" pitchFamily="18" charset="0"/>
            </a:endParaRPr>
          </a:p>
          <a:p>
            <a:pPr marL="0" lvl="1" indent="0" algn="ctr" eaLnBrk="1" hangingPunct="1">
              <a:spcBef>
                <a:spcPct val="0"/>
              </a:spcBef>
              <a:buFontTx/>
              <a:buNone/>
              <a:defRPr/>
            </a:pPr>
            <a:r>
              <a:rPr lang="en-GB" altLang="ru-RU" sz="1200" b="1" i="1" dirty="0">
                <a:latin typeface="Times New Roman" pitchFamily="18" charset="0"/>
                <a:cs typeface="Times New Roman" pitchFamily="18" charset="0"/>
              </a:rPr>
              <a:t>Balance models</a:t>
            </a:r>
            <a:r>
              <a:rPr lang="uk-UA" altLang="ru-RU" sz="1200" b="1" i="1" dirty="0">
                <a:latin typeface="Times New Roman" pitchFamily="18" charset="0"/>
                <a:cs typeface="Times New Roman" pitchFamily="18" charset="0"/>
              </a:rPr>
              <a:t> </a:t>
            </a:r>
            <a:r>
              <a:rPr lang="uk-UA" altLang="ru-RU" sz="1200" dirty="0">
                <a:latin typeface="Times New Roman" pitchFamily="18" charset="0"/>
                <a:cs typeface="Times New Roman" pitchFamily="18" charset="0"/>
              </a:rPr>
              <a:t>→</a:t>
            </a:r>
            <a:r>
              <a:rPr lang="en-US" altLang="ru-RU" sz="1200" b="1" i="1" dirty="0">
                <a:latin typeface="Times New Roman" pitchFamily="18" charset="0"/>
                <a:cs typeface="Times New Roman" pitchFamily="18" charset="0"/>
              </a:rPr>
              <a:t>Collaborative Decision Making </a:t>
            </a:r>
            <a:r>
              <a:rPr lang="en-US" altLang="ru-RU" sz="1200" i="1" dirty="0">
                <a:latin typeface="Times New Roman" pitchFamily="18" charset="0"/>
                <a:cs typeface="Times New Roman" pitchFamily="18" charset="0"/>
              </a:rPr>
              <a:t>(</a:t>
            </a:r>
            <a:r>
              <a:rPr lang="en-US" altLang="ru-RU" sz="1200" b="1" i="1" dirty="0">
                <a:solidFill>
                  <a:srgbClr val="FF0000"/>
                </a:solidFill>
                <a:latin typeface="Times New Roman" pitchFamily="18" charset="0"/>
                <a:cs typeface="Times New Roman" pitchFamily="18" charset="0"/>
              </a:rPr>
              <a:t>CDM</a:t>
            </a:r>
            <a:r>
              <a:rPr lang="en-US" altLang="ru-RU" sz="1200" i="1" dirty="0">
                <a:latin typeface="Times New Roman" pitchFamily="18" charset="0"/>
                <a:cs typeface="Times New Roman" pitchFamily="18" charset="0"/>
              </a:rPr>
              <a:t>) /</a:t>
            </a:r>
            <a:r>
              <a:rPr lang="en-GB" altLang="ru-RU" sz="1200" dirty="0">
                <a:latin typeface="Times New Roman" pitchFamily="18" charset="0"/>
                <a:cs typeface="Times New Roman" pitchFamily="18" charset="0"/>
              </a:rPr>
              <a:t> </a:t>
            </a:r>
            <a:r>
              <a:rPr lang="en-GB" altLang="ru-RU" sz="1200" b="1" i="1" dirty="0">
                <a:solidFill>
                  <a:srgbClr val="FF0000"/>
                </a:solidFill>
                <a:latin typeface="Times New Roman" pitchFamily="18" charset="0"/>
                <a:cs typeface="Times New Roman" pitchFamily="18" charset="0"/>
              </a:rPr>
              <a:t>AI</a:t>
            </a:r>
            <a:endParaRPr lang="en-US" altLang="ru-RU" sz="1200" b="1" i="1" dirty="0">
              <a:solidFill>
                <a:srgbClr val="FF0000"/>
              </a:solidFill>
              <a:latin typeface="Times" charset="-52"/>
              <a:cs typeface="Times New Roman" pitchFamily="18" charset="0"/>
            </a:endParaRPr>
          </a:p>
          <a:p>
            <a:pPr marL="0" lvl="1" indent="0" algn="ctr" eaLnBrk="1" hangingPunct="1">
              <a:spcBef>
                <a:spcPct val="0"/>
              </a:spcBef>
              <a:buFontTx/>
              <a:buNone/>
              <a:defRPr/>
            </a:pPr>
            <a:r>
              <a:rPr lang="en-US" altLang="ru-RU" sz="1200" b="1" i="1" dirty="0">
                <a:solidFill>
                  <a:srgbClr val="FF0000"/>
                </a:solidFill>
                <a:latin typeface="Times" charset="-52"/>
                <a:cs typeface="Times New Roman" pitchFamily="18" charset="0"/>
              </a:rPr>
              <a:t>Artificial Intelligence (AI ) </a:t>
            </a:r>
          </a:p>
        </p:txBody>
      </p:sp>
      <p:pic>
        <p:nvPicPr>
          <p:cNvPr id="3089"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0420" y="5103618"/>
            <a:ext cx="2046648" cy="1062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10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5643" y="5424947"/>
            <a:ext cx="2105281" cy="116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8108420" y="4944572"/>
            <a:ext cx="3793671" cy="307777"/>
          </a:xfrm>
          <a:prstGeom prst="rect">
            <a:avLst/>
          </a:prstGeom>
        </p:spPr>
        <p:txBody>
          <a:bodyPr wrap="square">
            <a:spAutoFit/>
          </a:bodyPr>
          <a:lstStyle/>
          <a:p>
            <a:pPr marL="0" lvl="1">
              <a:defRPr/>
            </a:pPr>
            <a:r>
              <a:rPr lang="en-US" sz="1400" b="1" i="1" u="sng" dirty="0">
                <a:solidFill>
                  <a:srgbClr val="002060"/>
                </a:solidFill>
                <a:latin typeface="Times New Roman" pitchFamily="18" charset="0"/>
                <a:cs typeface="Times New Roman" pitchFamily="18" charset="0"/>
              </a:rPr>
              <a:t>AI / </a:t>
            </a:r>
            <a:r>
              <a:rPr lang="en-US" altLang="ru-RU" sz="1400" b="1" i="1" u="sng" dirty="0">
                <a:solidFill>
                  <a:srgbClr val="002060"/>
                </a:solidFill>
                <a:latin typeface="Times" charset="-52"/>
                <a:cs typeface="Times New Roman" pitchFamily="18" charset="0"/>
              </a:rPr>
              <a:t>CDM  - Collaborative DM  / UAVs flights</a:t>
            </a:r>
            <a:endParaRPr lang="ru-RU" sz="1400" b="1" i="1" u="sng" dirty="0">
              <a:solidFill>
                <a:srgbClr val="002060"/>
              </a:solidFill>
              <a:latin typeface="Times New Roman" pitchFamily="18" charset="0"/>
              <a:cs typeface="Times New Roman" pitchFamily="18" charset="0"/>
            </a:endParaRPr>
          </a:p>
        </p:txBody>
      </p:sp>
      <p:sp>
        <p:nvSpPr>
          <p:cNvPr id="4111" name="Прямоугольник 1"/>
          <p:cNvSpPr>
            <a:spLocks noChangeArrowheads="1"/>
          </p:cNvSpPr>
          <p:nvPr/>
        </p:nvSpPr>
        <p:spPr bwMode="auto">
          <a:xfrm>
            <a:off x="7639939" y="1678434"/>
            <a:ext cx="4300527" cy="40011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1000" i="1" dirty="0">
                <a:latin typeface="Times New Roman" pitchFamily="18" charset="0"/>
                <a:cs typeface="Times New Roman" pitchFamily="18" charset="0"/>
              </a:rPr>
              <a:t>Culture is a “collective programming of the mind”  (Hofstede)</a:t>
            </a:r>
            <a:r>
              <a:rPr lang="uk-UA" altLang="ru-RU" sz="1000" i="1" dirty="0">
                <a:latin typeface="Times New Roman" pitchFamily="18" charset="0"/>
                <a:cs typeface="Times New Roman" pitchFamily="18" charset="0"/>
              </a:rPr>
              <a:t> </a:t>
            </a:r>
            <a:endParaRPr lang="en-US" altLang="ru-RU" sz="1000" i="1" dirty="0">
              <a:latin typeface="Times New Roman" pitchFamily="18" charset="0"/>
              <a:cs typeface="Times New Roman" pitchFamily="18" charset="0"/>
            </a:endParaRPr>
          </a:p>
          <a:p>
            <a:pPr eaLnBrk="1" hangingPunct="1">
              <a:spcBef>
                <a:spcPct val="0"/>
              </a:spcBef>
              <a:buFontTx/>
              <a:buNone/>
            </a:pPr>
            <a:r>
              <a:rPr lang="en-US" altLang="ru-RU" sz="1000" i="1" dirty="0">
                <a:latin typeface="Times New Roman" pitchFamily="18" charset="0"/>
                <a:cs typeface="Times New Roman" pitchFamily="18" charset="0"/>
              </a:rPr>
              <a:t>ICAO: Human Factors Guidelines for Safety Audits Manual, Doc. 9806</a:t>
            </a:r>
            <a:endParaRPr lang="uk-UA" altLang="ru-RU" sz="1000" i="1" dirty="0">
              <a:latin typeface="Times New Roman" pitchFamily="18" charset="0"/>
              <a:cs typeface="Times New Roman" pitchFamily="18" charset="0"/>
            </a:endParaRPr>
          </a:p>
        </p:txBody>
      </p:sp>
      <p:sp>
        <p:nvSpPr>
          <p:cNvPr id="4112" name="Прямоугольник 5"/>
          <p:cNvSpPr>
            <a:spLocks noChangeArrowheads="1"/>
          </p:cNvSpPr>
          <p:nvPr/>
        </p:nvSpPr>
        <p:spPr bwMode="auto">
          <a:xfrm>
            <a:off x="2588659" y="895357"/>
            <a:ext cx="9357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uk-UA" altLang="ru-RU" sz="1400" dirty="0">
                <a:solidFill>
                  <a:srgbClr val="000000"/>
                </a:solidFill>
                <a:latin typeface="Times New Roman" pitchFamily="18" charset="0"/>
                <a:cs typeface="Times New Roman" pitchFamily="18" charset="0"/>
              </a:rPr>
              <a:t>&lt;</a:t>
            </a:r>
            <a:r>
              <a:rPr lang="uk-UA" altLang="ru-RU" sz="1400" b="1" dirty="0">
                <a:solidFill>
                  <a:srgbClr val="000000"/>
                </a:solidFill>
                <a:latin typeface="Times New Roman" pitchFamily="18" charset="0"/>
                <a:cs typeface="Times New Roman" pitchFamily="18" charset="0"/>
              </a:rPr>
              <a:t>SHEL→SHEL</a:t>
            </a:r>
            <a:r>
              <a:rPr lang="uk-UA" altLang="ru-RU" sz="1400" b="1" dirty="0">
                <a:solidFill>
                  <a:srgbClr val="FF3300"/>
                </a:solidFill>
                <a:latin typeface="Times New Roman" pitchFamily="18" charset="0"/>
                <a:cs typeface="Times New Roman" pitchFamily="18" charset="0"/>
              </a:rPr>
              <a:t>L</a:t>
            </a:r>
            <a:r>
              <a:rPr lang="uk-UA" altLang="ru-RU" sz="1400" b="1" dirty="0">
                <a:solidFill>
                  <a:srgbClr val="000000"/>
                </a:solidFill>
                <a:latin typeface="Times New Roman" pitchFamily="18" charset="0"/>
                <a:cs typeface="Times New Roman" pitchFamily="18" charset="0"/>
              </a:rPr>
              <a:t>→SHEL</a:t>
            </a:r>
            <a:r>
              <a:rPr lang="uk-UA" altLang="ru-RU" sz="1400" b="1" dirty="0">
                <a:solidFill>
                  <a:srgbClr val="FF3300"/>
                </a:solidFill>
                <a:latin typeface="Times New Roman" pitchFamily="18" charset="0"/>
                <a:cs typeface="Times New Roman" pitchFamily="18" charset="0"/>
              </a:rPr>
              <a:t>L</a:t>
            </a:r>
            <a:r>
              <a:rPr lang="uk-UA" altLang="ru-RU" sz="1400" b="1" dirty="0">
                <a:solidFill>
                  <a:srgbClr val="000000"/>
                </a:solidFill>
                <a:latin typeface="Times New Roman" pitchFamily="18" charset="0"/>
                <a:cs typeface="Times New Roman" pitchFamily="18" charset="0"/>
              </a:rPr>
              <a:t>-</a:t>
            </a:r>
            <a:r>
              <a:rPr lang="uk-UA" altLang="ru-RU" sz="1400" b="1" dirty="0">
                <a:solidFill>
                  <a:srgbClr val="FF3300"/>
                </a:solidFill>
                <a:latin typeface="Times New Roman" pitchFamily="18" charset="0"/>
                <a:cs typeface="Times New Roman" pitchFamily="18" charset="0"/>
              </a:rPr>
              <a:t>T</a:t>
            </a:r>
            <a:r>
              <a:rPr lang="uk-UA" altLang="ru-RU" sz="1400" b="1" dirty="0">
                <a:solidFill>
                  <a:srgbClr val="000000"/>
                </a:solidFill>
                <a:latin typeface="Times New Roman" pitchFamily="18" charset="0"/>
                <a:cs typeface="Times New Roman" pitchFamily="18" charset="0"/>
              </a:rPr>
              <a:t>→S</a:t>
            </a:r>
            <a:r>
              <a:rPr lang="uk-UA" altLang="ru-RU" sz="1400" b="1" dirty="0">
                <a:solidFill>
                  <a:srgbClr val="FF3300"/>
                </a:solidFill>
                <a:latin typeface="Times New Roman" pitchFamily="18" charset="0"/>
                <a:cs typeface="Times New Roman" pitchFamily="18" charset="0"/>
              </a:rPr>
              <a:t>C</a:t>
            </a:r>
            <a:r>
              <a:rPr lang="uk-UA" altLang="ru-RU" sz="1400" b="1" dirty="0">
                <a:solidFill>
                  <a:srgbClr val="000000"/>
                </a:solidFill>
                <a:latin typeface="Times New Roman" pitchFamily="18" charset="0"/>
                <a:cs typeface="Times New Roman" pitchFamily="18" charset="0"/>
              </a:rPr>
              <a:t>HELL </a:t>
            </a:r>
            <a:r>
              <a:rPr lang="uk-UA" altLang="ru-RU" sz="1400" dirty="0">
                <a:solidFill>
                  <a:srgbClr val="000000"/>
                </a:solidFill>
                <a:latin typeface="Times New Roman" pitchFamily="18" charset="0"/>
                <a:cs typeface="Times New Roman" pitchFamily="18" charset="0"/>
              </a:rPr>
              <a:t>→</a:t>
            </a:r>
            <a:r>
              <a:rPr lang="en-US" altLang="ru-RU" sz="1400" dirty="0">
                <a:solidFill>
                  <a:srgbClr val="000000"/>
                </a:solidFill>
                <a:latin typeface="Times New Roman" pitchFamily="18" charset="0"/>
                <a:cs typeface="Times New Roman" pitchFamily="18" charset="0"/>
              </a:rPr>
              <a:t> </a:t>
            </a:r>
            <a:r>
              <a:rPr lang="en-GB" altLang="ru-RU" sz="1400" b="1" i="1" dirty="0">
                <a:latin typeface="Times New Roman" pitchFamily="18" charset="0"/>
                <a:cs typeface="Times New Roman" pitchFamily="18" charset="0"/>
              </a:rPr>
              <a:t>balance models</a:t>
            </a:r>
            <a:r>
              <a:rPr lang="uk-UA" altLang="ru-RU" sz="1400" b="1" i="1" dirty="0">
                <a:latin typeface="Times New Roman" pitchFamily="18" charset="0"/>
                <a:cs typeface="Times New Roman" pitchFamily="18" charset="0"/>
              </a:rPr>
              <a:t> </a:t>
            </a:r>
            <a:r>
              <a:rPr lang="uk-UA" altLang="ru-RU" sz="1400" dirty="0">
                <a:solidFill>
                  <a:srgbClr val="000000"/>
                </a:solidFill>
                <a:latin typeface="Times New Roman" pitchFamily="18" charset="0"/>
                <a:cs typeface="Times New Roman" pitchFamily="18" charset="0"/>
              </a:rPr>
              <a:t>→ </a:t>
            </a:r>
            <a:r>
              <a:rPr lang="en-US" altLang="ru-RU" sz="1400" b="1" i="1" dirty="0">
                <a:latin typeface="Times New Roman" pitchFamily="18" charset="0"/>
                <a:cs typeface="Times New Roman" pitchFamily="18" charset="0"/>
              </a:rPr>
              <a:t>Collaborative Decision Making </a:t>
            </a:r>
            <a:r>
              <a:rPr lang="en-US" altLang="ru-RU" sz="1400" i="1" dirty="0">
                <a:latin typeface="Times New Roman" pitchFamily="18" charset="0"/>
                <a:cs typeface="Times New Roman" pitchFamily="18" charset="0"/>
              </a:rPr>
              <a:t>(</a:t>
            </a:r>
            <a:r>
              <a:rPr lang="en-US" altLang="ru-RU" sz="1400" b="1" i="1" dirty="0">
                <a:solidFill>
                  <a:srgbClr val="FF0000"/>
                </a:solidFill>
                <a:latin typeface="Times New Roman" pitchFamily="18" charset="0"/>
                <a:cs typeface="Times New Roman" pitchFamily="18" charset="0"/>
              </a:rPr>
              <a:t>CDM</a:t>
            </a:r>
            <a:r>
              <a:rPr lang="en-US" altLang="ru-RU" sz="1400" i="1" dirty="0">
                <a:latin typeface="Times New Roman" pitchFamily="18" charset="0"/>
                <a:cs typeface="Times New Roman" pitchFamily="18" charset="0"/>
              </a:rPr>
              <a:t>) </a:t>
            </a:r>
            <a:r>
              <a:rPr lang="uk-UA" altLang="ru-RU" sz="1400" dirty="0">
                <a:solidFill>
                  <a:srgbClr val="000000"/>
                </a:solidFill>
                <a:latin typeface="Times New Roman" pitchFamily="18" charset="0"/>
                <a:cs typeface="Times New Roman" pitchFamily="18" charset="0"/>
              </a:rPr>
              <a:t>→</a:t>
            </a:r>
            <a:r>
              <a:rPr lang="en-GB" altLang="ru-RU" sz="1400" dirty="0">
                <a:latin typeface="Times New Roman" pitchFamily="18" charset="0"/>
                <a:cs typeface="Times New Roman" pitchFamily="18" charset="0"/>
              </a:rPr>
              <a:t> </a:t>
            </a:r>
            <a:r>
              <a:rPr lang="en-GB" altLang="ru-RU" sz="1400" b="1" i="1" dirty="0">
                <a:solidFill>
                  <a:srgbClr val="FF0000"/>
                </a:solidFill>
                <a:latin typeface="Times New Roman" pitchFamily="18" charset="0"/>
                <a:cs typeface="Times New Roman" pitchFamily="18" charset="0"/>
              </a:rPr>
              <a:t>AI</a:t>
            </a:r>
            <a:r>
              <a:rPr lang="uk-UA" altLang="ru-RU" sz="1400" dirty="0">
                <a:latin typeface="Times New Roman" pitchFamily="18" charset="0"/>
                <a:cs typeface="Times New Roman" pitchFamily="18" charset="0"/>
              </a:rPr>
              <a:t> </a:t>
            </a:r>
            <a:r>
              <a:rPr lang="en-US" altLang="ru-RU" sz="1400" dirty="0">
                <a:latin typeface="Times New Roman" pitchFamily="18" charset="0"/>
                <a:cs typeface="Times New Roman" pitchFamily="18" charset="0"/>
              </a:rPr>
              <a:t>/ </a:t>
            </a:r>
            <a:r>
              <a:rPr lang="en-US" altLang="ru-RU" sz="1400" b="1" i="1" dirty="0">
                <a:solidFill>
                  <a:srgbClr val="FF0000"/>
                </a:solidFill>
                <a:latin typeface="Times New Roman" pitchFamily="18" charset="0"/>
                <a:cs typeface="Times New Roman" pitchFamily="18" charset="0"/>
              </a:rPr>
              <a:t>UAV</a:t>
            </a:r>
            <a:r>
              <a:rPr lang="uk-UA" altLang="ru-RU" sz="1400" dirty="0">
                <a:solidFill>
                  <a:srgbClr val="000000"/>
                </a:solidFill>
                <a:latin typeface="Times New Roman" pitchFamily="18" charset="0"/>
                <a:cs typeface="Times New Roman" pitchFamily="18" charset="0"/>
              </a:rPr>
              <a:t> → </a:t>
            </a:r>
            <a:r>
              <a:rPr lang="uk-UA" altLang="ru-RU" sz="1400" dirty="0">
                <a:latin typeface="Times New Roman" pitchFamily="18" charset="0"/>
                <a:cs typeface="Times New Roman" pitchFamily="18" charset="0"/>
              </a:rPr>
              <a:t>&gt;</a:t>
            </a:r>
            <a:endParaRPr lang="en-GB" altLang="ru-RU" sz="1400" dirty="0">
              <a:latin typeface="Times New Roman" pitchFamily="18" charset="0"/>
              <a:cs typeface="Times New Roman" pitchFamily="18" charset="0"/>
            </a:endParaRPr>
          </a:p>
        </p:txBody>
      </p:sp>
      <p:sp>
        <p:nvSpPr>
          <p:cNvPr id="4114" name="Прямоугольник 4"/>
          <p:cNvSpPr>
            <a:spLocks noChangeArrowheads="1"/>
          </p:cNvSpPr>
          <p:nvPr/>
        </p:nvSpPr>
        <p:spPr bwMode="auto">
          <a:xfrm>
            <a:off x="239184" y="2204608"/>
            <a:ext cx="203509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ru-RU" sz="1400" i="1" dirty="0">
                <a:solidFill>
                  <a:srgbClr val="000000"/>
                </a:solidFill>
                <a:latin typeface="Times New Roman" pitchFamily="18" charset="0"/>
                <a:cs typeface="Times New Roman" pitchFamily="18" charset="0"/>
              </a:rPr>
              <a:t>Statistical data shows that human errors account for up to 80 % of all causes  of aviation accidents</a:t>
            </a:r>
            <a:endParaRPr lang="ru-RU" altLang="ru-RU" sz="1400" i="1" dirty="0">
              <a:solidFill>
                <a:srgbClr val="000000"/>
              </a:solidFill>
              <a:latin typeface="Times New Roman" pitchFamily="18" charset="0"/>
              <a:cs typeface="Times New Roman" pitchFamily="18" charset="0"/>
            </a:endParaRPr>
          </a:p>
        </p:txBody>
      </p:sp>
      <p:pic>
        <p:nvPicPr>
          <p:cNvPr id="41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17" y="514180"/>
            <a:ext cx="2306260" cy="156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Стрелка вправо 21"/>
          <p:cNvSpPr/>
          <p:nvPr/>
        </p:nvSpPr>
        <p:spPr>
          <a:xfrm rot="1209569">
            <a:off x="1606529" y="5878879"/>
            <a:ext cx="1447800" cy="177800"/>
          </a:xfrm>
          <a:prstGeom prst="rightArrow">
            <a:avLst>
              <a:gd name="adj1" fmla="val 50000"/>
              <a:gd name="adj2" fmla="val 5731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3" name="Прямоугольник 2"/>
          <p:cNvSpPr/>
          <p:nvPr/>
        </p:nvSpPr>
        <p:spPr>
          <a:xfrm>
            <a:off x="11679915" y="6425760"/>
            <a:ext cx="444352" cy="369332"/>
          </a:xfrm>
          <a:prstGeom prst="rect">
            <a:avLst/>
          </a:prstGeom>
        </p:spPr>
        <p:txBody>
          <a:bodyPr wrap="none">
            <a:spAutoFit/>
          </a:bodyPr>
          <a:lstStyle/>
          <a:p>
            <a:fld id="{E88AE73F-DCF4-4386-871C-00B0C8C1C737}" type="slidenum">
              <a:rPr lang="ru-RU">
                <a:solidFill>
                  <a:prstClr val="black">
                    <a:tint val="75000"/>
                  </a:prstClr>
                </a:solidFill>
                <a:latin typeface="Roboto" panose="02000000000000000000" pitchFamily="2" charset="0"/>
                <a:ea typeface="Roboto" panose="02000000000000000000" pitchFamily="2" charset="0"/>
              </a:rPr>
              <a:pPr/>
              <a:t>2</a:t>
            </a:fld>
            <a:endParaRPr lang="ru-RU" dirty="0"/>
          </a:p>
        </p:txBody>
      </p:sp>
      <p:sp>
        <p:nvSpPr>
          <p:cNvPr id="23" name="Стрелка вправо 22"/>
          <p:cNvSpPr/>
          <p:nvPr/>
        </p:nvSpPr>
        <p:spPr>
          <a:xfrm>
            <a:off x="7665594" y="2204608"/>
            <a:ext cx="742949" cy="196850"/>
          </a:xfrm>
          <a:prstGeom prst="rightArrow">
            <a:avLst>
              <a:gd name="adj1" fmla="val 50000"/>
              <a:gd name="adj2" fmla="val 5731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4" name="Прямоугольник 3"/>
          <p:cNvSpPr/>
          <p:nvPr/>
        </p:nvSpPr>
        <p:spPr>
          <a:xfrm>
            <a:off x="9266766" y="2164533"/>
            <a:ext cx="2679701" cy="276999"/>
          </a:xfrm>
          <a:prstGeom prst="rect">
            <a:avLst/>
          </a:prstGeom>
          <a:ln w="3175">
            <a:solidFill>
              <a:srgbClr val="0070C0"/>
            </a:solidFill>
          </a:ln>
        </p:spPr>
        <p:txBody>
          <a:bodyPr wrap="square">
            <a:spAutoFit/>
          </a:bodyPr>
          <a:lstStyle/>
          <a:p>
            <a:pPr marL="0" lvl="1">
              <a:spcBef>
                <a:spcPct val="0"/>
              </a:spcBef>
              <a:defRPr/>
            </a:pPr>
            <a:r>
              <a:rPr lang="en-US" altLang="ru-RU" sz="1200" b="1" i="1" dirty="0">
                <a:solidFill>
                  <a:srgbClr val="FF0000"/>
                </a:solidFill>
                <a:latin typeface="Times" charset="-52"/>
                <a:cs typeface="Times New Roman" pitchFamily="18" charset="0"/>
              </a:rPr>
              <a:t>Artificial Intelligence (AI ): </a:t>
            </a:r>
          </a:p>
        </p:txBody>
      </p:sp>
      <p:sp>
        <p:nvSpPr>
          <p:cNvPr id="5" name="Прямоугольник 4"/>
          <p:cNvSpPr/>
          <p:nvPr/>
        </p:nvSpPr>
        <p:spPr>
          <a:xfrm>
            <a:off x="7639939" y="2622976"/>
            <a:ext cx="4262152" cy="1754326"/>
          </a:xfrm>
          <a:prstGeom prst="rect">
            <a:avLst/>
          </a:prstGeom>
          <a:ln w="3175">
            <a:solidFill>
              <a:schemeClr val="tx1"/>
            </a:solidFill>
          </a:ln>
        </p:spPr>
        <p:txBody>
          <a:bodyPr wrap="square">
            <a:spAutoFit/>
          </a:bodyPr>
          <a:lstStyle/>
          <a:p>
            <a:pPr marL="0" lvl="1">
              <a:spcBef>
                <a:spcPct val="0"/>
              </a:spcBef>
              <a:defRPr/>
            </a:pPr>
            <a:r>
              <a:rPr lang="en-GB" altLang="ru-RU" sz="1200" i="1" dirty="0">
                <a:solidFill>
                  <a:prstClr val="black"/>
                </a:solidFill>
                <a:latin typeface="Times" charset="-52"/>
                <a:cs typeface="Times New Roman" pitchFamily="18" charset="0"/>
              </a:rPr>
              <a:t>SWIM  -System-Wide Information Management </a:t>
            </a:r>
          </a:p>
          <a:p>
            <a:pPr marL="0" lvl="1">
              <a:spcBef>
                <a:spcPct val="0"/>
              </a:spcBef>
              <a:defRPr/>
            </a:pPr>
            <a:r>
              <a:rPr lang="en-US" altLang="ru-RU" sz="1200" i="1" dirty="0">
                <a:solidFill>
                  <a:prstClr val="black"/>
                </a:solidFill>
                <a:latin typeface="Times" charset="-52"/>
                <a:cs typeface="Times New Roman" pitchFamily="18" charset="0"/>
              </a:rPr>
              <a:t>PBA  - Performance-based approach </a:t>
            </a:r>
          </a:p>
          <a:p>
            <a:pPr marL="0" lvl="1">
              <a:spcBef>
                <a:spcPct val="0"/>
              </a:spcBef>
              <a:defRPr/>
            </a:pPr>
            <a:r>
              <a:rPr lang="en-US" altLang="ru-RU" sz="1200" i="1" dirty="0">
                <a:solidFill>
                  <a:prstClr val="black"/>
                </a:solidFill>
                <a:latin typeface="Times" charset="-52"/>
                <a:cs typeface="Times New Roman" pitchFamily="18" charset="0"/>
              </a:rPr>
              <a:t>CDM  - Collaborative decision making</a:t>
            </a:r>
          </a:p>
          <a:p>
            <a:pPr marL="0" lvl="1">
              <a:spcBef>
                <a:spcPct val="0"/>
              </a:spcBef>
              <a:defRPr/>
            </a:pPr>
            <a:r>
              <a:rPr lang="en-US" altLang="ru-RU" sz="1200" i="1" dirty="0">
                <a:solidFill>
                  <a:prstClr val="black"/>
                </a:solidFill>
                <a:latin typeface="Times" charset="-52"/>
                <a:cs typeface="Times New Roman" pitchFamily="18" charset="0"/>
              </a:rPr>
              <a:t>DM  - Decision Making</a:t>
            </a:r>
          </a:p>
          <a:p>
            <a:pPr marL="0" lvl="1">
              <a:spcBef>
                <a:spcPct val="0"/>
              </a:spcBef>
              <a:defRPr/>
            </a:pPr>
            <a:r>
              <a:rPr lang="en-US" altLang="ru-RU" sz="1200" i="1" dirty="0">
                <a:solidFill>
                  <a:prstClr val="black"/>
                </a:solidFill>
                <a:latin typeface="Times" charset="-52"/>
                <a:cs typeface="Times New Roman" pitchFamily="18" charset="0"/>
              </a:rPr>
              <a:t>ES – expert systems</a:t>
            </a:r>
          </a:p>
          <a:p>
            <a:pPr marL="0" lvl="1">
              <a:spcBef>
                <a:spcPct val="0"/>
              </a:spcBef>
              <a:defRPr/>
            </a:pPr>
            <a:r>
              <a:rPr lang="en-US" altLang="ru-RU" sz="1200" i="1" dirty="0">
                <a:solidFill>
                  <a:prstClr val="black"/>
                </a:solidFill>
                <a:latin typeface="Times" charset="-52"/>
                <a:cs typeface="Times New Roman" pitchFamily="18" charset="0"/>
              </a:rPr>
              <a:t>DSS – decision support system,</a:t>
            </a:r>
          </a:p>
          <a:p>
            <a:pPr marL="0" lvl="1">
              <a:spcBef>
                <a:spcPct val="0"/>
              </a:spcBef>
              <a:defRPr/>
            </a:pPr>
            <a:r>
              <a:rPr lang="en-US" altLang="ru-RU" sz="1200" i="1" dirty="0">
                <a:solidFill>
                  <a:prstClr val="black"/>
                </a:solidFill>
                <a:latin typeface="Times" charset="-52"/>
                <a:cs typeface="Times New Roman" pitchFamily="18" charset="0"/>
              </a:rPr>
              <a:t>UAV in aviation</a:t>
            </a:r>
          </a:p>
          <a:p>
            <a:pPr marL="0" lvl="1">
              <a:spcBef>
                <a:spcPct val="0"/>
              </a:spcBef>
              <a:defRPr/>
            </a:pPr>
            <a:r>
              <a:rPr lang="en-US" altLang="ru-RU" sz="1200" i="1" dirty="0">
                <a:solidFill>
                  <a:prstClr val="black"/>
                </a:solidFill>
                <a:latin typeface="Times" charset="-52"/>
                <a:cs typeface="Times New Roman" pitchFamily="18" charset="0"/>
              </a:rPr>
              <a:t>FF-ICE - Flight and Flow Information for a Collaborative Environment   etc.</a:t>
            </a:r>
            <a:endParaRPr lang="ru-RU" altLang="ru-RU" sz="1200" i="1" dirty="0">
              <a:solidFill>
                <a:prstClr val="black"/>
              </a:solidFill>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34331" y="5756875"/>
            <a:ext cx="1876669" cy="110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54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937147" y="0"/>
            <a:ext cx="8317707" cy="738664"/>
          </a:xfrm>
          <a:prstGeom prst="rect">
            <a:avLst/>
          </a:prstGeom>
        </p:spPr>
        <p:txBody>
          <a:bodyPr wrap="square">
            <a:spAutoFit/>
          </a:bodyPr>
          <a:lstStyle/>
          <a:p>
            <a:pPr indent="144145" algn="ctr" hangingPunct="0">
              <a:lnSpc>
                <a:spcPct val="150000"/>
              </a:lnSpc>
              <a:spcAft>
                <a:spcPts val="0"/>
              </a:spcAft>
            </a:pPr>
            <a:r>
              <a:rPr lang="en-US" sz="2800" dirty="0">
                <a:solidFill>
                  <a:srgbClr val="0070C0"/>
                </a:solidFill>
                <a:latin typeface="Roboto Black" panose="02000000000000000000" pitchFamily="2" charset="0"/>
                <a:ea typeface="Roboto Black" panose="02000000000000000000" pitchFamily="2" charset="0"/>
                <a:cs typeface="Times New Roman" panose="02020603050405020304" pitchFamily="18" charset="0"/>
              </a:rPr>
              <a:t>The purposes of the work</a:t>
            </a:r>
            <a:endParaRPr lang="en-US" sz="2800" b="1" i="1" dirty="0">
              <a:solidFill>
                <a:srgbClr val="0070C0"/>
              </a:solidFill>
              <a:latin typeface="Roboto Black" panose="02000000000000000000" pitchFamily="2" charset="0"/>
              <a:ea typeface="Roboto Black" panose="02000000000000000000" pitchFamily="2" charset="0"/>
              <a:cs typeface="Times New Roman" panose="02020603050405020304" pitchFamily="18" charset="0"/>
            </a:endParaRPr>
          </a:p>
        </p:txBody>
      </p:sp>
      <p:sp>
        <p:nvSpPr>
          <p:cNvPr id="3" name="Прямоугольник 2"/>
          <p:cNvSpPr/>
          <p:nvPr/>
        </p:nvSpPr>
        <p:spPr>
          <a:xfrm>
            <a:off x="778476" y="834753"/>
            <a:ext cx="10635049" cy="1200329"/>
          </a:xfrm>
          <a:prstGeom prst="rect">
            <a:avLst/>
          </a:prstGeom>
        </p:spPr>
        <p:txBody>
          <a:bodyPr wrap="square">
            <a:spAutoFit/>
          </a:bodyPr>
          <a:lstStyle/>
          <a:p>
            <a:pPr marL="285750" indent="-285750" algn="just" hangingPunct="0">
              <a:spcAft>
                <a:spcPts val="0"/>
              </a:spcAft>
              <a:buFont typeface="Wingdings" panose="05000000000000000000" pitchFamily="2" charset="2"/>
              <a:buChar char="ü"/>
            </a:pPr>
            <a:r>
              <a:rPr lang="en-US" i="1" dirty="0">
                <a:solidFill>
                  <a:schemeClr val="tx2">
                    <a:lumMod val="75000"/>
                  </a:schemeClr>
                </a:solidFill>
                <a:latin typeface="Roboto" panose="02000000000000000000" pitchFamily="2" charset="0"/>
                <a:ea typeface="Roboto" panose="02000000000000000000" pitchFamily="2" charset="0"/>
                <a:cs typeface="Times New Roman" panose="02020603050405020304" pitchFamily="18" charset="0"/>
              </a:rPr>
              <a:t>building an Expert system (ES) as Artificial Intelligence (AI) for estimation of the </a:t>
            </a:r>
            <a:r>
              <a:rPr lang="en-US" b="1" i="1" dirty="0">
                <a:solidFill>
                  <a:schemeClr val="tx2">
                    <a:lumMod val="75000"/>
                  </a:schemeClr>
                </a:solidFill>
                <a:latin typeface="Roboto" panose="02000000000000000000" pitchFamily="2" charset="0"/>
                <a:ea typeface="Roboto" panose="02000000000000000000" pitchFamily="2" charset="0"/>
                <a:cs typeface="Times New Roman" panose="02020603050405020304" pitchFamily="18" charset="0"/>
              </a:rPr>
              <a:t>performance of UAVs </a:t>
            </a:r>
            <a:r>
              <a:rPr lang="en-US" i="1" dirty="0">
                <a:solidFill>
                  <a:schemeClr val="tx2">
                    <a:lumMod val="75000"/>
                  </a:schemeClr>
                </a:solidFill>
                <a:latin typeface="Roboto" panose="02000000000000000000" pitchFamily="2" charset="0"/>
                <a:ea typeface="Roboto" panose="02000000000000000000" pitchFamily="2" charset="0"/>
                <a:cs typeface="Times New Roman" panose="02020603050405020304" pitchFamily="18" charset="0"/>
              </a:rPr>
              <a:t>flights (group and single) for the decision of different target tasks in an urban locality; </a:t>
            </a:r>
          </a:p>
          <a:p>
            <a:pPr marL="285750" indent="-285750" algn="just" hangingPunct="0">
              <a:buFont typeface="Wingdings" panose="05000000000000000000" pitchFamily="2" charset="2"/>
              <a:buChar char="ü"/>
            </a:pPr>
            <a:r>
              <a:rPr lang="en-US" i="1" dirty="0">
                <a:solidFill>
                  <a:schemeClr val="tx2">
                    <a:lumMod val="75000"/>
                  </a:schemeClr>
                </a:solidFill>
                <a:latin typeface="Roboto" panose="02000000000000000000" pitchFamily="2" charset="0"/>
                <a:ea typeface="Roboto" panose="02000000000000000000" pitchFamily="2" charset="0"/>
                <a:cs typeface="Times New Roman" panose="02020603050405020304" pitchFamily="18" charset="0"/>
              </a:rPr>
              <a:t>definition </a:t>
            </a:r>
            <a:r>
              <a:rPr lang="en-US" i="1" u="sng" dirty="0">
                <a:solidFill>
                  <a:schemeClr val="tx2">
                    <a:lumMod val="75000"/>
                  </a:schemeClr>
                </a:solidFill>
                <a:latin typeface="Roboto" panose="02000000000000000000" pitchFamily="2" charset="0"/>
                <a:ea typeface="Roboto" panose="02000000000000000000" pitchFamily="2" charset="0"/>
                <a:cs typeface="Times New Roman" panose="02020603050405020304" pitchFamily="18" charset="0"/>
              </a:rPr>
              <a:t>safe and minimal cost ways UAVs movement </a:t>
            </a:r>
            <a:r>
              <a:rPr lang="en-US" i="1" dirty="0">
                <a:solidFill>
                  <a:schemeClr val="tx2">
                    <a:lumMod val="75000"/>
                  </a:schemeClr>
                </a:solidFill>
                <a:latin typeface="Roboto" panose="02000000000000000000" pitchFamily="2" charset="0"/>
                <a:ea typeface="Roboto" panose="02000000000000000000" pitchFamily="2" charset="0"/>
                <a:cs typeface="Times New Roman" panose="02020603050405020304" pitchFamily="18" charset="0"/>
              </a:rPr>
              <a:t>in town using </a:t>
            </a:r>
            <a:r>
              <a:rPr lang="en-US" b="1" i="1" dirty="0">
                <a:solidFill>
                  <a:schemeClr val="tx2"/>
                </a:solidFill>
                <a:latin typeface="Roboto" panose="02000000000000000000" pitchFamily="2" charset="0"/>
                <a:ea typeface="Roboto" panose="02000000000000000000" pitchFamily="2" charset="0"/>
                <a:cs typeface="Montserrat Semi" charset="0"/>
              </a:rPr>
              <a:t>GRID analysis, dynamic programming methods, methods of decision making under the risk and fuzzy-logic.</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56" y="5095752"/>
            <a:ext cx="5234709" cy="171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57538">
            <a:off x="5148725" y="3315867"/>
            <a:ext cx="580391" cy="59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888" y="2280311"/>
            <a:ext cx="3790408" cy="2663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545" y="2290641"/>
            <a:ext cx="3477051" cy="1949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3270" y="4599231"/>
            <a:ext cx="2932944" cy="1928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9140687" y="6345237"/>
            <a:ext cx="2743200" cy="365125"/>
          </a:xfrm>
        </p:spPr>
        <p:txBody>
          <a:bodyPr/>
          <a:lstStyle/>
          <a:p>
            <a:pPr lvl="0"/>
            <a:fld id="{E88AE73F-DCF4-4386-871C-00B0C8C1C737}" type="slidenum">
              <a:rPr lang="ru-RU" sz="3200" smtClean="0">
                <a:solidFill>
                  <a:prstClr val="black">
                    <a:tint val="75000"/>
                  </a:prstClr>
                </a:solidFill>
                <a:latin typeface="Roboto" panose="02000000000000000000" pitchFamily="2" charset="0"/>
                <a:ea typeface="Roboto" panose="02000000000000000000" pitchFamily="2" charset="0"/>
              </a:rPr>
              <a:pPr lvl="0"/>
              <a:t>3</a:t>
            </a:fld>
            <a:endParaRPr lang="ru-RU" dirty="0">
              <a:solidFill>
                <a:prstClr val="black">
                  <a:tint val="75000"/>
                </a:prst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6597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3"/>
          <p:cNvSpPr>
            <a:spLocks noChangeArrowheads="1"/>
          </p:cNvSpPr>
          <p:nvPr/>
        </p:nvSpPr>
        <p:spPr bwMode="auto">
          <a:xfrm>
            <a:off x="3458809" y="0"/>
            <a:ext cx="3760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ru-RU" sz="2000" b="1" i="1" dirty="0">
                <a:solidFill>
                  <a:schemeClr val="tx2"/>
                </a:solidFill>
                <a:latin typeface="Times New Roman" pitchFamily="18" charset="0"/>
                <a:cs typeface="Times New Roman" pitchFamily="18" charset="0"/>
              </a:rPr>
              <a:t>Evolution Human factor's models</a:t>
            </a:r>
            <a:endParaRPr lang="ru-RU" altLang="ru-RU" sz="2000" b="1" i="1" dirty="0">
              <a:solidFill>
                <a:schemeClr val="tx2"/>
              </a:solidFill>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334433" y="400051"/>
          <a:ext cx="11713635" cy="6146799"/>
        </p:xfrm>
        <a:graphic>
          <a:graphicData uri="http://schemas.openxmlformats.org/drawingml/2006/table">
            <a:tbl>
              <a:tblPr/>
              <a:tblGrid>
                <a:gridCol w="1635955">
                  <a:extLst>
                    <a:ext uri="{9D8B030D-6E8A-4147-A177-3AD203B41FA5}">
                      <a16:colId xmlns:a16="http://schemas.microsoft.com/office/drawing/2014/main" val="20000"/>
                    </a:ext>
                  </a:extLst>
                </a:gridCol>
                <a:gridCol w="2213931">
                  <a:extLst>
                    <a:ext uri="{9D8B030D-6E8A-4147-A177-3AD203B41FA5}">
                      <a16:colId xmlns:a16="http://schemas.microsoft.com/office/drawing/2014/main" val="20001"/>
                    </a:ext>
                  </a:extLst>
                </a:gridCol>
                <a:gridCol w="5598580">
                  <a:extLst>
                    <a:ext uri="{9D8B030D-6E8A-4147-A177-3AD203B41FA5}">
                      <a16:colId xmlns:a16="http://schemas.microsoft.com/office/drawing/2014/main" val="20002"/>
                    </a:ext>
                  </a:extLst>
                </a:gridCol>
                <a:gridCol w="2265169">
                  <a:extLst>
                    <a:ext uri="{9D8B030D-6E8A-4147-A177-3AD203B41FA5}">
                      <a16:colId xmlns:a16="http://schemas.microsoft.com/office/drawing/2014/main" val="20003"/>
                    </a:ext>
                  </a:extLst>
                </a:gridCol>
              </a:tblGrid>
              <a:tr h="213382">
                <a:tc>
                  <a:txBody>
                    <a:bodyPr/>
                    <a:lstStyle/>
                    <a:p>
                      <a:pPr algn="ctr">
                        <a:spcAft>
                          <a:spcPts val="0"/>
                        </a:spcAft>
                      </a:pPr>
                      <a:r>
                        <a:rPr lang="en-GB" sz="1400" b="1" dirty="0">
                          <a:effectLst/>
                          <a:latin typeface="Times New Roman"/>
                          <a:ea typeface="SimSun"/>
                        </a:rPr>
                        <a:t>Years</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Times New Roman"/>
                          <a:ea typeface="SimSun"/>
                        </a:rPr>
                        <a:t>Models</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Times New Roman"/>
                          <a:ea typeface="SimSun"/>
                        </a:rPr>
                        <a:t>Content of models</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Times New Roman"/>
                          <a:ea typeface="SimSun"/>
                        </a:rPr>
                        <a:t>Content</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6764">
                <a:tc>
                  <a:txBody>
                    <a:bodyPr/>
                    <a:lstStyle/>
                    <a:p>
                      <a:pPr algn="ctr">
                        <a:spcAft>
                          <a:spcPts val="0"/>
                        </a:spcAft>
                      </a:pPr>
                      <a:r>
                        <a:rPr lang="en-US" sz="1400">
                          <a:effectLst/>
                          <a:latin typeface="Times New Roman"/>
                          <a:ea typeface="SimSun"/>
                        </a:rPr>
                        <a:t>1972</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SHEL</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Software (procedures) - Hardware (machines) - Environment - </a:t>
                      </a:r>
                      <a:r>
                        <a:rPr lang="en-US" sz="1400" dirty="0" err="1">
                          <a:effectLst/>
                          <a:latin typeface="Times New Roman"/>
                          <a:ea typeface="SimSun"/>
                        </a:rPr>
                        <a:t>Liveware</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400" dirty="0">
                          <a:solidFill>
                            <a:srgbClr val="002060"/>
                          </a:solidFill>
                          <a:effectLst/>
                          <a:latin typeface="Times New Roman"/>
                          <a:ea typeface="SimSun"/>
                        </a:rPr>
                        <a:t>I stage</a:t>
                      </a:r>
                      <a:endParaRPr lang="ru-RU" sz="1400" dirty="0">
                        <a:solidFill>
                          <a:srgbClr val="002060"/>
                        </a:solidFill>
                        <a:effectLst/>
                        <a:latin typeface="Times New Roman"/>
                        <a:ea typeface="SimSun"/>
                      </a:endParaRPr>
                    </a:p>
                    <a:p>
                      <a:pPr algn="ctr">
                        <a:spcAft>
                          <a:spcPts val="0"/>
                        </a:spcAft>
                      </a:pPr>
                      <a:r>
                        <a:rPr lang="en-US" sz="1400" b="1" dirty="0">
                          <a:solidFill>
                            <a:srgbClr val="002060"/>
                          </a:solidFill>
                          <a:effectLst/>
                          <a:latin typeface="Times New Roman"/>
                          <a:ea typeface="SimSun"/>
                        </a:rPr>
                        <a:t>Professional skills</a:t>
                      </a:r>
                      <a:endParaRPr lang="ru-RU" sz="1400" b="1" dirty="0">
                        <a:solidFill>
                          <a:srgbClr val="002060"/>
                        </a:solidFill>
                        <a:effectLst/>
                        <a:latin typeface="Times New Roman"/>
                        <a:ea typeface="SimSun"/>
                      </a:endParaRPr>
                    </a:p>
                    <a:p>
                      <a:pPr algn="ctr">
                        <a:spcAft>
                          <a:spcPts val="0"/>
                        </a:spcAft>
                      </a:pPr>
                      <a:r>
                        <a:rPr lang="en-US" sz="1400" dirty="0">
                          <a:solidFill>
                            <a:srgbClr val="002060"/>
                          </a:solidFill>
                          <a:effectLst/>
                          <a:latin typeface="Times New Roman"/>
                          <a:ea typeface="SimSun"/>
                        </a:rPr>
                        <a:t>Interaction </a:t>
                      </a:r>
                      <a:endParaRPr lang="ru-RU" sz="1400" dirty="0">
                        <a:solidFill>
                          <a:srgbClr val="002060"/>
                        </a:solidFill>
                        <a:effectLst/>
                        <a:latin typeface="Times New Roman"/>
                        <a:ea typeface="SimSun"/>
                      </a:endParaRPr>
                    </a:p>
                    <a:p>
                      <a:pPr algn="ctr">
                        <a:spcAft>
                          <a:spcPts val="0"/>
                        </a:spcAft>
                      </a:pPr>
                      <a:r>
                        <a:rPr lang="en-US" sz="1400" dirty="0">
                          <a:solidFill>
                            <a:srgbClr val="FF0000"/>
                          </a:solidFill>
                          <a:effectLst/>
                          <a:latin typeface="Times New Roman"/>
                          <a:ea typeface="SimSun"/>
                        </a:rPr>
                        <a:t>Errors</a:t>
                      </a:r>
                      <a:endParaRPr lang="ru-RU" sz="1400"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6764">
                <a:tc>
                  <a:txBody>
                    <a:bodyPr/>
                    <a:lstStyle/>
                    <a:p>
                      <a:pPr algn="ctr">
                        <a:spcAft>
                          <a:spcPts val="0"/>
                        </a:spcAft>
                      </a:pPr>
                      <a:r>
                        <a:rPr lang="en-US" sz="1400">
                          <a:effectLst/>
                          <a:latin typeface="Times New Roman"/>
                          <a:ea typeface="SimSun"/>
                        </a:rPr>
                        <a:t>1990</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Reason's “Swiss Cheese Model”</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Active errors - Latent errors - Windows of opportunity - Causation chain</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2"/>
                  </a:ext>
                </a:extLst>
              </a:tr>
              <a:tr h="426764">
                <a:tc>
                  <a:txBody>
                    <a:bodyPr/>
                    <a:lstStyle/>
                    <a:p>
                      <a:pPr algn="ctr">
                        <a:spcAft>
                          <a:spcPts val="0"/>
                        </a:spcAft>
                      </a:pPr>
                      <a:r>
                        <a:rPr lang="en-US" sz="1400">
                          <a:effectLst/>
                          <a:latin typeface="Times New Roman"/>
                          <a:ea typeface="SimSun"/>
                        </a:rPr>
                        <a:t>1993</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SHEL</a:t>
                      </a:r>
                      <a:r>
                        <a:rPr lang="en-US" sz="1400" dirty="0">
                          <a:solidFill>
                            <a:srgbClr val="FF0000"/>
                          </a:solidFill>
                          <a:effectLst/>
                          <a:latin typeface="Times New Roman"/>
                          <a:ea typeface="SimSun"/>
                        </a:rPr>
                        <a:t>L</a:t>
                      </a:r>
                      <a:endParaRPr lang="ru-RU" sz="1400"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Software (procedures) - Hardware (machines) - Environment - </a:t>
                      </a:r>
                      <a:r>
                        <a:rPr lang="en-US" sz="1400" dirty="0" err="1">
                          <a:effectLst/>
                          <a:latin typeface="Times New Roman"/>
                          <a:ea typeface="SimSun"/>
                        </a:rPr>
                        <a:t>Liveware</a:t>
                      </a:r>
                      <a:r>
                        <a:rPr lang="en-US" sz="1400" dirty="0">
                          <a:effectLst/>
                          <a:latin typeface="Times New Roman"/>
                          <a:ea typeface="SimSun"/>
                        </a:rPr>
                        <a:t> - </a:t>
                      </a:r>
                      <a:r>
                        <a:rPr lang="en-US" sz="1400" dirty="0" err="1">
                          <a:effectLst/>
                          <a:latin typeface="Times New Roman"/>
                          <a:ea typeface="SimSun"/>
                        </a:rPr>
                        <a:t>Liveware</a:t>
                      </a:r>
                      <a:r>
                        <a:rPr lang="en-US" sz="1400" dirty="0">
                          <a:effectLst/>
                          <a:latin typeface="Times New Roman"/>
                          <a:ea typeface="SimSun"/>
                        </a:rPr>
                        <a:t> (humans)</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213382">
                <a:tc>
                  <a:txBody>
                    <a:bodyPr/>
                    <a:lstStyle/>
                    <a:p>
                      <a:pPr algn="ctr">
                        <a:spcAft>
                          <a:spcPts val="0"/>
                        </a:spcAft>
                      </a:pPr>
                      <a:r>
                        <a:rPr lang="en-US" sz="1400">
                          <a:effectLst/>
                          <a:latin typeface="Times New Roman"/>
                          <a:ea typeface="SimSun"/>
                        </a:rPr>
                        <a:t>1999</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latin typeface="Times New Roman"/>
                          <a:ea typeface="SimSun"/>
                        </a:rPr>
                        <a:t>CRM</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Crew - Resource - Management</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sz="1400" dirty="0">
                          <a:solidFill>
                            <a:srgbClr val="002060"/>
                          </a:solidFill>
                          <a:effectLst/>
                          <a:latin typeface="Times New Roman"/>
                          <a:ea typeface="SimSun"/>
                        </a:rPr>
                        <a:t>II stage</a:t>
                      </a:r>
                      <a:endParaRPr lang="ru-RU" sz="1400" dirty="0">
                        <a:solidFill>
                          <a:srgbClr val="002060"/>
                        </a:solidFill>
                        <a:effectLst/>
                        <a:latin typeface="Times New Roman"/>
                        <a:ea typeface="SimSun"/>
                      </a:endParaRPr>
                    </a:p>
                    <a:p>
                      <a:pPr algn="ctr">
                        <a:spcAft>
                          <a:spcPts val="0"/>
                        </a:spcAft>
                      </a:pPr>
                      <a:r>
                        <a:rPr lang="en-US" sz="1400" b="1" dirty="0">
                          <a:solidFill>
                            <a:srgbClr val="002060"/>
                          </a:solidFill>
                          <a:effectLst/>
                          <a:latin typeface="Times New Roman"/>
                          <a:ea typeface="SimSun"/>
                        </a:rPr>
                        <a:t>Cooperation  in team</a:t>
                      </a:r>
                      <a:endParaRPr lang="ru-RU" sz="1400" b="1" dirty="0">
                        <a:solidFill>
                          <a:srgbClr val="002060"/>
                        </a:solidFill>
                        <a:effectLst/>
                        <a:latin typeface="Times New Roman"/>
                        <a:ea typeface="SimSun"/>
                      </a:endParaRPr>
                    </a:p>
                    <a:p>
                      <a:pPr algn="ctr">
                        <a:spcAft>
                          <a:spcPts val="0"/>
                        </a:spcAft>
                      </a:pPr>
                      <a:r>
                        <a:rPr lang="en-US" sz="1400" dirty="0">
                          <a:solidFill>
                            <a:srgbClr val="FF0000"/>
                          </a:solidFill>
                          <a:effectLst/>
                          <a:latin typeface="Times New Roman"/>
                          <a:ea typeface="SimSun"/>
                        </a:rPr>
                        <a:t>Error detection</a:t>
                      </a:r>
                      <a:endParaRPr lang="ru-RU" sz="1400"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82">
                <a:tc>
                  <a:txBody>
                    <a:bodyPr/>
                    <a:lstStyle/>
                    <a:p>
                      <a:pPr algn="ctr">
                        <a:spcAft>
                          <a:spcPts val="0"/>
                        </a:spcAft>
                      </a:pPr>
                      <a:r>
                        <a:rPr lang="en-US" sz="1400">
                          <a:effectLst/>
                          <a:latin typeface="Times New Roman"/>
                          <a:ea typeface="SimSun"/>
                        </a:rPr>
                        <a:t>2000</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latin typeface="Times New Roman"/>
                          <a:ea typeface="SimSun"/>
                        </a:rPr>
                        <a:t>TEM</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Threat and Error - Management</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213382">
                <a:tc>
                  <a:txBody>
                    <a:bodyPr/>
                    <a:lstStyle/>
                    <a:p>
                      <a:pPr algn="ctr">
                        <a:spcAft>
                          <a:spcPts val="0"/>
                        </a:spcAft>
                      </a:pPr>
                      <a:r>
                        <a:rPr lang="en-US" sz="1400">
                          <a:effectLst/>
                          <a:latin typeface="Times New Roman"/>
                          <a:ea typeface="SimSun"/>
                        </a:rPr>
                        <a:t>2000</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latin typeface="Times New Roman"/>
                          <a:ea typeface="SimSun"/>
                        </a:rPr>
                        <a:t>MRM</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Maintenance - Resource - Management</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6"/>
                  </a:ext>
                </a:extLst>
              </a:tr>
              <a:tr h="426764">
                <a:tc>
                  <a:txBody>
                    <a:bodyPr/>
                    <a:lstStyle/>
                    <a:p>
                      <a:pPr algn="ctr">
                        <a:spcAft>
                          <a:spcPts val="0"/>
                        </a:spcAft>
                      </a:pPr>
                      <a:r>
                        <a:rPr lang="en-US" sz="1400">
                          <a:effectLst/>
                          <a:latin typeface="Times New Roman"/>
                          <a:ea typeface="SimSun"/>
                        </a:rPr>
                        <a:t>2004</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SHELL-T (SHELL-</a:t>
                      </a:r>
                      <a:r>
                        <a:rPr lang="en-US" sz="1400" dirty="0">
                          <a:solidFill>
                            <a:srgbClr val="FF0000"/>
                          </a:solidFill>
                          <a:effectLst/>
                          <a:latin typeface="Times New Roman"/>
                          <a:ea typeface="SimSun"/>
                        </a:rPr>
                        <a:t>Team</a:t>
                      </a:r>
                      <a:r>
                        <a:rPr lang="en-US" sz="1400" dirty="0">
                          <a:effectLst/>
                          <a:latin typeface="Times New Roman"/>
                          <a:ea typeface="SimSun"/>
                        </a:rPr>
                        <a:t>)</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Software (procedures) - Hardware (machines) - Environment – </a:t>
                      </a:r>
                      <a:r>
                        <a:rPr lang="en-US" sz="1400" dirty="0" err="1">
                          <a:effectLst/>
                          <a:latin typeface="Times New Roman"/>
                          <a:ea typeface="SimSun"/>
                        </a:rPr>
                        <a:t>Liveware</a:t>
                      </a:r>
                      <a:r>
                        <a:rPr lang="en-US" sz="1400" dirty="0">
                          <a:effectLst/>
                          <a:latin typeface="Times New Roman"/>
                          <a:ea typeface="SimSun"/>
                        </a:rPr>
                        <a:t> - </a:t>
                      </a:r>
                      <a:r>
                        <a:rPr lang="en-US" sz="1400" dirty="0" err="1">
                          <a:effectLst/>
                          <a:latin typeface="Times New Roman"/>
                          <a:ea typeface="SimSun"/>
                        </a:rPr>
                        <a:t>Liveware</a:t>
                      </a:r>
                      <a:r>
                        <a:rPr lang="en-US" sz="1400" dirty="0">
                          <a:effectLst/>
                          <a:latin typeface="Times New Roman"/>
                          <a:ea typeface="SimSun"/>
                        </a:rPr>
                        <a:t> (humans) - Team</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7"/>
                  </a:ext>
                </a:extLst>
              </a:tr>
              <a:tr h="598867">
                <a:tc>
                  <a:txBody>
                    <a:bodyPr/>
                    <a:lstStyle/>
                    <a:p>
                      <a:pPr algn="ctr">
                        <a:spcAft>
                          <a:spcPts val="0"/>
                        </a:spcAft>
                      </a:pPr>
                      <a:r>
                        <a:rPr lang="en-US" sz="1400">
                          <a:effectLst/>
                          <a:latin typeface="Times New Roman"/>
                          <a:ea typeface="SimSun"/>
                        </a:rPr>
                        <a:t>2004</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a:t>
                      </a:r>
                      <a:r>
                        <a:rPr lang="en-US" sz="1400" dirty="0">
                          <a:solidFill>
                            <a:srgbClr val="FF0000"/>
                          </a:solidFill>
                          <a:effectLst/>
                          <a:latin typeface="Times New Roman"/>
                          <a:ea typeface="SimSun"/>
                        </a:rPr>
                        <a:t>C</a:t>
                      </a:r>
                      <a:r>
                        <a:rPr lang="en-US" sz="1400" dirty="0">
                          <a:effectLst/>
                          <a:latin typeface="Times New Roman"/>
                          <a:ea typeface="SimSun"/>
                        </a:rPr>
                        <a:t>HELL model and CRM</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Software (procedures) – Culture - Hardware (machines) - Environment - </a:t>
                      </a:r>
                      <a:r>
                        <a:rPr lang="en-US" sz="1400" dirty="0" err="1">
                          <a:effectLst/>
                          <a:latin typeface="Times New Roman"/>
                          <a:ea typeface="SimSun"/>
                        </a:rPr>
                        <a:t>Liveware</a:t>
                      </a:r>
                      <a:r>
                        <a:rPr lang="en-US" sz="1400" dirty="0">
                          <a:effectLst/>
                          <a:latin typeface="Times New Roman"/>
                          <a:ea typeface="SimSun"/>
                        </a:rPr>
                        <a:t> - </a:t>
                      </a:r>
                      <a:r>
                        <a:rPr lang="en-US" sz="1400" dirty="0" err="1">
                          <a:effectLst/>
                          <a:latin typeface="Times New Roman"/>
                          <a:ea typeface="SimSun"/>
                        </a:rPr>
                        <a:t>Liveware</a:t>
                      </a:r>
                      <a:r>
                        <a:rPr lang="en-US" sz="1400" dirty="0">
                          <a:effectLst/>
                          <a:latin typeface="Times New Roman"/>
                          <a:ea typeface="SimSun"/>
                        </a:rPr>
                        <a:t> (humans)</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pPr>
                      <a:r>
                        <a:rPr lang="en-US" sz="1400" dirty="0">
                          <a:solidFill>
                            <a:srgbClr val="002060"/>
                          </a:solidFill>
                          <a:effectLst/>
                          <a:latin typeface="Times New Roman"/>
                          <a:ea typeface="SimSun"/>
                        </a:rPr>
                        <a:t>III stage</a:t>
                      </a:r>
                      <a:endParaRPr lang="ru-RU" sz="1400" dirty="0">
                        <a:solidFill>
                          <a:srgbClr val="002060"/>
                        </a:solidFill>
                        <a:effectLst/>
                        <a:latin typeface="Times New Roman"/>
                        <a:ea typeface="SimSun"/>
                      </a:endParaRPr>
                    </a:p>
                    <a:p>
                      <a:pPr algn="ctr">
                        <a:spcAft>
                          <a:spcPts val="0"/>
                        </a:spcAft>
                      </a:pPr>
                      <a:r>
                        <a:rPr lang="en-US" sz="1400" b="1" dirty="0">
                          <a:solidFill>
                            <a:srgbClr val="002060"/>
                          </a:solidFill>
                          <a:effectLst/>
                          <a:latin typeface="Times New Roman"/>
                          <a:ea typeface="SimSun"/>
                        </a:rPr>
                        <a:t>Culture</a:t>
                      </a:r>
                      <a:endParaRPr lang="ru-RU" sz="1400" b="1" dirty="0">
                        <a:solidFill>
                          <a:srgbClr val="002060"/>
                        </a:solidFill>
                        <a:effectLst/>
                        <a:latin typeface="Times New Roman"/>
                        <a:ea typeface="SimSun"/>
                      </a:endParaRPr>
                    </a:p>
                    <a:p>
                      <a:pPr algn="ctr">
                        <a:spcAft>
                          <a:spcPts val="0"/>
                        </a:spcAft>
                      </a:pPr>
                      <a:r>
                        <a:rPr lang="en-US" sz="1400" dirty="0">
                          <a:solidFill>
                            <a:srgbClr val="002060"/>
                          </a:solidFill>
                          <a:effectLst/>
                          <a:latin typeface="Times New Roman"/>
                          <a:ea typeface="SimSun"/>
                        </a:rPr>
                        <a:t>Safety</a:t>
                      </a:r>
                      <a:endParaRPr lang="ru-RU" sz="1400" dirty="0">
                        <a:solidFill>
                          <a:srgbClr val="002060"/>
                        </a:solidFill>
                        <a:effectLst/>
                        <a:latin typeface="Times New Roman"/>
                        <a:ea typeface="SimSun"/>
                      </a:endParaRPr>
                    </a:p>
                    <a:p>
                      <a:pPr algn="ctr">
                        <a:spcAft>
                          <a:spcPts val="0"/>
                        </a:spcAft>
                      </a:pPr>
                      <a:r>
                        <a:rPr lang="en-US" sz="1400" dirty="0">
                          <a:solidFill>
                            <a:srgbClr val="FF0000"/>
                          </a:solidFill>
                          <a:effectLst/>
                          <a:latin typeface="Times New Roman"/>
                          <a:ea typeface="SimSun"/>
                        </a:rPr>
                        <a:t>Error prevention</a:t>
                      </a:r>
                      <a:endParaRPr lang="ru-RU" sz="1400"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382">
                <a:tc>
                  <a:txBody>
                    <a:bodyPr/>
                    <a:lstStyle/>
                    <a:p>
                      <a:pPr algn="ctr">
                        <a:spcAft>
                          <a:spcPts val="0"/>
                        </a:spcAft>
                      </a:pPr>
                      <a:r>
                        <a:rPr lang="en-US" sz="1400">
                          <a:effectLst/>
                          <a:latin typeface="Times New Roman"/>
                          <a:ea typeface="SimSun"/>
                        </a:rPr>
                        <a:t>2004</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latin typeface="Times New Roman"/>
                          <a:ea typeface="SimSun"/>
                        </a:rPr>
                        <a:t>LOSA</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Line - Operation - Safety - Audit</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9"/>
                  </a:ext>
                </a:extLst>
              </a:tr>
              <a:tr h="213382">
                <a:tc>
                  <a:txBody>
                    <a:bodyPr/>
                    <a:lstStyle/>
                    <a:p>
                      <a:pPr algn="ctr">
                        <a:spcAft>
                          <a:spcPts val="0"/>
                        </a:spcAft>
                      </a:pPr>
                      <a:r>
                        <a:rPr lang="en-US" sz="1400">
                          <a:effectLst/>
                          <a:latin typeface="Times New Roman"/>
                          <a:ea typeface="SimSun"/>
                        </a:rPr>
                        <a:t>2009</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latin typeface="Times New Roman"/>
                          <a:ea typeface="SimSun"/>
                        </a:rPr>
                        <a:t>HEAD</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Human - Environment - Analysis - Design</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10"/>
                  </a:ext>
                </a:extLst>
              </a:tr>
              <a:tr h="213382">
                <a:tc>
                  <a:txBody>
                    <a:bodyPr/>
                    <a:lstStyle/>
                    <a:p>
                      <a:pPr algn="ctr">
                        <a:spcAft>
                          <a:spcPts val="0"/>
                        </a:spcAft>
                      </a:pP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PBA</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Times New Roman"/>
                          <a:ea typeface="SimSun"/>
                        </a:rPr>
                        <a:t>Performance-Based Approach </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11"/>
                  </a:ext>
                </a:extLst>
              </a:tr>
              <a:tr h="213382">
                <a:tc>
                  <a:txBody>
                    <a:bodyPr/>
                    <a:lstStyle/>
                    <a:p>
                      <a:pPr algn="ctr">
                        <a:spcAft>
                          <a:spcPts val="0"/>
                        </a:spcAft>
                      </a:pPr>
                      <a:r>
                        <a:rPr lang="en-US" sz="1400">
                          <a:effectLst/>
                          <a:latin typeface="Times New Roman"/>
                          <a:ea typeface="SimSun"/>
                        </a:rPr>
                        <a:t>2010</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latin typeface="Times New Roman"/>
                          <a:ea typeface="SimSun"/>
                        </a:rPr>
                        <a:t>HFACS</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Human Factors - Accident - Classification - System</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12"/>
                  </a:ext>
                </a:extLst>
              </a:tr>
              <a:tr h="853528">
                <a:tc>
                  <a:txBody>
                    <a:bodyPr/>
                    <a:lstStyle/>
                    <a:p>
                      <a:pPr algn="ctr">
                        <a:spcAft>
                          <a:spcPts val="0"/>
                        </a:spcAft>
                      </a:pPr>
                      <a:r>
                        <a:rPr lang="en-US" sz="1400">
                          <a:effectLst/>
                          <a:latin typeface="Times New Roman"/>
                          <a:ea typeface="SimSun"/>
                        </a:rPr>
                        <a:t>2013</a:t>
                      </a:r>
                      <a:endParaRPr lang="ru-RU" sz="140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SMS</a:t>
                      </a:r>
                      <a:endParaRPr lang="ru-RU" sz="1400" dirty="0">
                        <a:effectLst/>
                        <a:latin typeface="Times New Roman"/>
                        <a:ea typeface="SimSun"/>
                      </a:endParaRPr>
                    </a:p>
                    <a:p>
                      <a:pPr algn="ctr">
                        <a:spcAft>
                          <a:spcPts val="0"/>
                        </a:spcAft>
                      </a:pPr>
                      <a:r>
                        <a:rPr lang="en-US" sz="1400" b="0" dirty="0">
                          <a:solidFill>
                            <a:schemeClr val="tx1"/>
                          </a:solidFill>
                          <a:effectLst/>
                          <a:latin typeface="Times New Roman"/>
                          <a:ea typeface="SimSun"/>
                        </a:rPr>
                        <a:t>Safety Balance Model</a:t>
                      </a:r>
                      <a:endParaRPr lang="ru-RU" sz="1400" b="0" dirty="0">
                        <a:solidFill>
                          <a:schemeClr val="tx1"/>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Safety Management System</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2060"/>
                          </a:solidFill>
                          <a:effectLst/>
                          <a:latin typeface="Times New Roman"/>
                          <a:ea typeface="SimSun"/>
                        </a:rPr>
                        <a:t>IV stage</a:t>
                      </a:r>
                      <a:endParaRPr lang="ru-RU" sz="1400" dirty="0">
                        <a:solidFill>
                          <a:srgbClr val="002060"/>
                        </a:solidFill>
                        <a:effectLst/>
                        <a:latin typeface="Times New Roman"/>
                        <a:ea typeface="SimSun"/>
                      </a:endParaRPr>
                    </a:p>
                    <a:p>
                      <a:pPr algn="ctr">
                        <a:spcAft>
                          <a:spcPts val="0"/>
                        </a:spcAft>
                      </a:pPr>
                      <a:r>
                        <a:rPr lang="en-US" sz="1400" b="1" dirty="0">
                          <a:solidFill>
                            <a:srgbClr val="002060"/>
                          </a:solidFill>
                          <a:effectLst/>
                          <a:latin typeface="Times New Roman"/>
                          <a:ea typeface="SimSun"/>
                        </a:rPr>
                        <a:t>Safety / Efficiency /</a:t>
                      </a:r>
                    </a:p>
                    <a:p>
                      <a:pPr algn="ctr">
                        <a:spcAft>
                          <a:spcPts val="0"/>
                        </a:spcAft>
                      </a:pPr>
                      <a:r>
                        <a:rPr lang="en-US" sz="1400" b="1" dirty="0">
                          <a:solidFill>
                            <a:srgbClr val="002060"/>
                          </a:solidFill>
                          <a:effectLst/>
                          <a:latin typeface="Times New Roman"/>
                          <a:ea typeface="SimSun"/>
                        </a:rPr>
                        <a:t> </a:t>
                      </a:r>
                      <a:r>
                        <a:rPr lang="en-US" sz="1400" b="1" dirty="0">
                          <a:solidFill>
                            <a:srgbClr val="FF0000"/>
                          </a:solidFill>
                          <a:effectLst/>
                          <a:latin typeface="Times New Roman"/>
                          <a:ea typeface="SimSun"/>
                        </a:rPr>
                        <a:t>Minimization of errors</a:t>
                      </a:r>
                      <a:endParaRPr lang="ru-RU" sz="1400" b="1"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80292">
                <a:tc>
                  <a:txBody>
                    <a:bodyPr/>
                    <a:lstStyle/>
                    <a:p>
                      <a:pPr algn="ctr">
                        <a:spcAft>
                          <a:spcPts val="0"/>
                        </a:spcAft>
                      </a:pPr>
                      <a:r>
                        <a:rPr lang="en-US" sz="1400" dirty="0">
                          <a:effectLst/>
                          <a:latin typeface="Times New Roman"/>
                          <a:ea typeface="SimSun"/>
                        </a:rPr>
                        <a:t>2016-now</a:t>
                      </a:r>
                      <a:endParaRPr lang="ru-RU" sz="1400" dirty="0">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latin typeface="Times New Roman"/>
                          <a:ea typeface="SimSun"/>
                        </a:rPr>
                        <a:t>AI</a:t>
                      </a:r>
                      <a:endParaRPr lang="ru-RU" sz="1400" b="1" dirty="0">
                        <a:solidFill>
                          <a:srgbClr val="C00000"/>
                        </a:solidFill>
                        <a:effectLst/>
                        <a:latin typeface="Times New Roman"/>
                        <a:ea typeface="SimSun"/>
                      </a:endParaRPr>
                    </a:p>
                    <a:p>
                      <a:pPr algn="ctr">
                        <a:spcAft>
                          <a:spcPts val="0"/>
                        </a:spcAft>
                      </a:pPr>
                      <a:r>
                        <a:rPr lang="en-US" sz="1400" dirty="0">
                          <a:solidFill>
                            <a:srgbClr val="FF0000"/>
                          </a:solidFill>
                          <a:effectLst/>
                          <a:latin typeface="Times New Roman"/>
                          <a:ea typeface="SimSun"/>
                        </a:rPr>
                        <a:t>CDM</a:t>
                      </a:r>
                      <a:endParaRPr lang="ru-RU" sz="1400"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latin typeface="Times New Roman"/>
                          <a:ea typeface="SimSun"/>
                        </a:rPr>
                        <a:t>Collaborative Decision Making (CDM) </a:t>
                      </a:r>
                    </a:p>
                    <a:p>
                      <a:pPr algn="ctr">
                        <a:spcAft>
                          <a:spcPts val="0"/>
                        </a:spcAft>
                      </a:pPr>
                      <a:r>
                        <a:rPr lang="en-US" sz="1400" dirty="0">
                          <a:effectLst/>
                          <a:latin typeface="Times New Roman"/>
                          <a:ea typeface="SimSun"/>
                        </a:rPr>
                        <a:t> System-Wide Information Sharing and Management (SWIM)</a:t>
                      </a:r>
                    </a:p>
                    <a:p>
                      <a:pPr algn="ctr">
                        <a:spcAft>
                          <a:spcPts val="0"/>
                        </a:spcAft>
                      </a:pPr>
                      <a:r>
                        <a:rPr lang="en-US" sz="1400" dirty="0">
                          <a:effectLst/>
                          <a:latin typeface="Times New Roman"/>
                          <a:ea typeface="SimSun"/>
                        </a:rPr>
                        <a:t>Flight &amp; Flow Information for a Collaborative Environment </a:t>
                      </a:r>
                    </a:p>
                    <a:p>
                      <a:pPr algn="ctr">
                        <a:spcAft>
                          <a:spcPts val="0"/>
                        </a:spcAft>
                      </a:pPr>
                      <a:r>
                        <a:rPr lang="en-US" sz="1400" dirty="0">
                          <a:effectLst/>
                          <a:latin typeface="Times New Roman"/>
                          <a:ea typeface="SimSun"/>
                        </a:rPr>
                        <a:t>(FF-ICE), </a:t>
                      </a:r>
                      <a:r>
                        <a:rPr lang="en-US" sz="1400" dirty="0">
                          <a:solidFill>
                            <a:srgbClr val="FF0000"/>
                          </a:solidFill>
                          <a:effectLst/>
                          <a:latin typeface="Times New Roman"/>
                          <a:ea typeface="SimSun"/>
                        </a:rPr>
                        <a:t>UAVs</a:t>
                      </a:r>
                      <a:endParaRPr lang="ru-RU" sz="1400"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Times New Roman"/>
                          <a:ea typeface="SimSun"/>
                        </a:rPr>
                        <a:t>V stage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2">
                              <a:lumMod val="75000"/>
                            </a:schemeClr>
                          </a:solidFill>
                          <a:effectLst/>
                          <a:latin typeface="Times New Roman"/>
                          <a:ea typeface="SimSun"/>
                        </a:rPr>
                        <a:t>Collaborative DM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i="1" dirty="0">
                          <a:solidFill>
                            <a:srgbClr val="FF0000"/>
                          </a:solidFill>
                          <a:effectLst/>
                          <a:latin typeface="Times New Roman"/>
                          <a:ea typeface="SimSun"/>
                        </a:rPr>
                        <a:t>Artificial Intelligence</a:t>
                      </a:r>
                      <a:endParaRPr lang="ru-RU" sz="1400" b="1" i="1" dirty="0">
                        <a:solidFill>
                          <a:srgbClr val="FF0000"/>
                        </a:solidFill>
                        <a:effectLst/>
                        <a:latin typeface="Times New Roman"/>
                        <a:ea typeface="SimSun"/>
                      </a:endParaRPr>
                    </a:p>
                  </a:txBody>
                  <a:tcPr marL="59273" marR="59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2" name="Прямоугольник 1"/>
          <p:cNvSpPr/>
          <p:nvPr/>
        </p:nvSpPr>
        <p:spPr>
          <a:xfrm>
            <a:off x="11670466" y="6412077"/>
            <a:ext cx="444352" cy="369332"/>
          </a:xfrm>
          <a:prstGeom prst="rect">
            <a:avLst/>
          </a:prstGeom>
        </p:spPr>
        <p:txBody>
          <a:bodyPr wrap="none">
            <a:spAutoFit/>
          </a:bodyPr>
          <a:lstStyle/>
          <a:p>
            <a:fld id="{E88AE73F-DCF4-4386-871C-00B0C8C1C737}" type="slidenum">
              <a:rPr lang="ru-RU">
                <a:solidFill>
                  <a:prstClr val="black">
                    <a:tint val="75000"/>
                  </a:prstClr>
                </a:solidFill>
                <a:latin typeface="Roboto" panose="02000000000000000000" pitchFamily="2" charset="0"/>
                <a:ea typeface="Roboto" panose="02000000000000000000" pitchFamily="2" charset="0"/>
              </a:rPr>
              <a:pPr/>
              <a:t>4</a:t>
            </a:fld>
            <a:endParaRPr lang="ru-RU" dirty="0"/>
          </a:p>
        </p:txBody>
      </p:sp>
    </p:spTree>
    <p:extLst>
      <p:ext uri="{BB962C8B-B14F-4D97-AF65-F5344CB8AC3E}">
        <p14:creationId xmlns:p14="http://schemas.microsoft.com/office/powerpoint/2010/main" val="318391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929" y="3574745"/>
            <a:ext cx="7694141" cy="288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18122" y="219693"/>
            <a:ext cx="9955756" cy="465705"/>
          </a:xfrm>
          <a:prstGeom prst="rect">
            <a:avLst/>
          </a:prstGeom>
        </p:spPr>
        <p:txBody>
          <a:bodyPr wrap="square">
            <a:spAutoFit/>
          </a:bodyPr>
          <a:lstStyle/>
          <a:p>
            <a:pPr lvl="0" algn="ctr">
              <a:lnSpc>
                <a:spcPct val="107000"/>
              </a:lnSpc>
              <a:spcBef>
                <a:spcPct val="0"/>
              </a:spcBef>
            </a:pPr>
            <a:r>
              <a:rPr lang="en-US" altLang="ru-RU" sz="2400" dirty="0">
                <a:solidFill>
                  <a:schemeClr val="accent1"/>
                </a:solidFill>
                <a:latin typeface="Roboto Black" panose="02000000000000000000" pitchFamily="2" charset="0"/>
                <a:ea typeface="Roboto Black" panose="02000000000000000000" pitchFamily="2" charset="0"/>
                <a:cs typeface="Times New Roman" pitchFamily="18" charset="0"/>
              </a:rPr>
              <a:t>Artificial Intelligence for Air Navigation Systems development</a:t>
            </a:r>
          </a:p>
        </p:txBody>
      </p:sp>
      <p:sp>
        <p:nvSpPr>
          <p:cNvPr id="18" name="Стрелка вправо 17"/>
          <p:cNvSpPr/>
          <p:nvPr/>
        </p:nvSpPr>
        <p:spPr>
          <a:xfrm rot="3325058">
            <a:off x="6114362" y="2964644"/>
            <a:ext cx="644525" cy="383117"/>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2" name="Прямоугольник 1"/>
          <p:cNvSpPr/>
          <p:nvPr/>
        </p:nvSpPr>
        <p:spPr>
          <a:xfrm>
            <a:off x="682487" y="707199"/>
            <a:ext cx="10827026" cy="2449004"/>
          </a:xfrm>
          <a:prstGeom prst="rect">
            <a:avLst/>
          </a:prstGeom>
        </p:spPr>
        <p:txBody>
          <a:bodyPr wrap="square">
            <a:spAutoFit/>
          </a:bodyPr>
          <a:lstStyle/>
          <a:p>
            <a:pPr indent="144145" algn="just">
              <a:lnSpc>
                <a:spcPct val="107000"/>
              </a:lnSpc>
              <a:spcBef>
                <a:spcPct val="0"/>
              </a:spcBef>
              <a:spcAft>
                <a:spcPts val="0"/>
              </a:spcAft>
            </a:pPr>
            <a:r>
              <a:rPr lang="en-US" sz="1600" b="1" i="1" dirty="0">
                <a:solidFill>
                  <a:srgbClr val="002060"/>
                </a:solidFill>
                <a:latin typeface="Roboto" panose="02000000000000000000" pitchFamily="2" charset="0"/>
                <a:ea typeface="Roboto" panose="02000000000000000000" pitchFamily="2" charset="0"/>
                <a:cs typeface="Times New Roman" pitchFamily="18" charset="0"/>
              </a:rPr>
              <a:t>ICAO</a:t>
            </a:r>
            <a:r>
              <a:rPr lang="en-US" sz="1600" i="1" dirty="0">
                <a:solidFill>
                  <a:srgbClr val="002060"/>
                </a:solidFill>
                <a:latin typeface="Roboto" panose="02000000000000000000" pitchFamily="2" charset="0"/>
                <a:ea typeface="Roboto" panose="02000000000000000000" pitchFamily="2" charset="0"/>
                <a:cs typeface="Times New Roman" pitchFamily="18" charset="0"/>
              </a:rPr>
              <a:t> defined new added approaches for achieving the main goal of ICAO enhancing the effectiveness of global aviation security, and improving the practical and sustainable implementation of preventive aviation security measure. The Global Aviation Security Plan (GASP) identifies five key outcomes for improving effectiveness, such as: </a:t>
            </a:r>
          </a:p>
          <a:p>
            <a:pPr indent="144145" algn="just">
              <a:lnSpc>
                <a:spcPct val="107000"/>
              </a:lnSpc>
              <a:spcBef>
                <a:spcPct val="0"/>
              </a:spcBef>
              <a:spcAft>
                <a:spcPts val="0"/>
              </a:spcAft>
            </a:pPr>
            <a:endParaRPr lang="ru-RU" sz="1600" i="1" dirty="0">
              <a:solidFill>
                <a:srgbClr val="002060"/>
              </a:solidFill>
              <a:latin typeface="Roboto" panose="02000000000000000000" pitchFamily="2" charset="0"/>
              <a:ea typeface="Roboto" panose="02000000000000000000" pitchFamily="2" charset="0"/>
              <a:cs typeface="Times New Roman" pitchFamily="18" charset="0"/>
            </a:endParaRPr>
          </a:p>
          <a:p>
            <a:pPr indent="-342900" algn="just">
              <a:lnSpc>
                <a:spcPct val="107000"/>
              </a:lnSpc>
              <a:spcBef>
                <a:spcPct val="0"/>
              </a:spcBef>
              <a:spcAft>
                <a:spcPts val="0"/>
              </a:spcAft>
              <a:buFont typeface="Symbol"/>
              <a:buChar char=""/>
            </a:pPr>
            <a:r>
              <a:rPr lang="en-US" sz="1600" i="1" dirty="0">
                <a:solidFill>
                  <a:srgbClr val="002060"/>
                </a:solidFill>
                <a:latin typeface="Roboto" panose="02000000000000000000" pitchFamily="2" charset="0"/>
                <a:ea typeface="Roboto" panose="02000000000000000000" pitchFamily="2" charset="0"/>
                <a:cs typeface="Times New Roman" pitchFamily="18" charset="0"/>
              </a:rPr>
              <a:t>enhancing awareness and response of risk;</a:t>
            </a:r>
            <a:endParaRPr lang="ru-RU" sz="1600" i="1" dirty="0">
              <a:solidFill>
                <a:srgbClr val="002060"/>
              </a:solidFill>
              <a:latin typeface="Roboto" panose="02000000000000000000" pitchFamily="2" charset="0"/>
              <a:ea typeface="Roboto" panose="02000000000000000000" pitchFamily="2" charset="0"/>
              <a:cs typeface="Times New Roman" pitchFamily="18" charset="0"/>
            </a:endParaRPr>
          </a:p>
          <a:p>
            <a:pPr indent="-342900" algn="just">
              <a:lnSpc>
                <a:spcPct val="107000"/>
              </a:lnSpc>
              <a:spcBef>
                <a:spcPct val="0"/>
              </a:spcBef>
              <a:spcAft>
                <a:spcPts val="0"/>
              </a:spcAft>
              <a:buFont typeface="Symbol"/>
              <a:buChar char=""/>
            </a:pPr>
            <a:r>
              <a:rPr lang="en-US" sz="1600" i="1" dirty="0">
                <a:solidFill>
                  <a:srgbClr val="002060"/>
                </a:solidFill>
                <a:latin typeface="Roboto" panose="02000000000000000000" pitchFamily="2" charset="0"/>
                <a:ea typeface="Roboto" panose="02000000000000000000" pitchFamily="2" charset="0"/>
                <a:cs typeface="Times New Roman" pitchFamily="18" charset="0"/>
              </a:rPr>
              <a:t>development of security culture and human capability; </a:t>
            </a:r>
            <a:endParaRPr lang="ru-RU" sz="1600" i="1" dirty="0">
              <a:solidFill>
                <a:srgbClr val="002060"/>
              </a:solidFill>
              <a:latin typeface="Roboto" panose="02000000000000000000" pitchFamily="2" charset="0"/>
              <a:ea typeface="Roboto" panose="02000000000000000000" pitchFamily="2" charset="0"/>
              <a:cs typeface="Times New Roman" pitchFamily="18" charset="0"/>
            </a:endParaRPr>
          </a:p>
          <a:p>
            <a:pPr indent="-342900" algn="just">
              <a:lnSpc>
                <a:spcPct val="107000"/>
              </a:lnSpc>
              <a:spcBef>
                <a:spcPct val="0"/>
              </a:spcBef>
              <a:spcAft>
                <a:spcPts val="0"/>
              </a:spcAft>
              <a:buFont typeface="Symbol"/>
              <a:buChar char=""/>
            </a:pPr>
            <a:r>
              <a:rPr lang="en-US" sz="1600" i="1" dirty="0">
                <a:solidFill>
                  <a:srgbClr val="002060"/>
                </a:solidFill>
                <a:latin typeface="Roboto" panose="02000000000000000000" pitchFamily="2" charset="0"/>
                <a:ea typeface="Roboto" panose="02000000000000000000" pitchFamily="2" charset="0"/>
                <a:cs typeface="Times New Roman" pitchFamily="18" charset="0"/>
              </a:rPr>
              <a:t>improving technological resources and foster innovation; </a:t>
            </a:r>
            <a:endParaRPr lang="ru-RU" sz="1600" i="1" dirty="0">
              <a:solidFill>
                <a:srgbClr val="002060"/>
              </a:solidFill>
              <a:latin typeface="Roboto" panose="02000000000000000000" pitchFamily="2" charset="0"/>
              <a:ea typeface="Roboto" panose="02000000000000000000" pitchFamily="2" charset="0"/>
              <a:cs typeface="Times New Roman" pitchFamily="18" charset="0"/>
            </a:endParaRPr>
          </a:p>
          <a:p>
            <a:pPr indent="-342900" algn="just">
              <a:lnSpc>
                <a:spcPct val="107000"/>
              </a:lnSpc>
              <a:spcBef>
                <a:spcPct val="0"/>
              </a:spcBef>
              <a:spcAft>
                <a:spcPts val="0"/>
              </a:spcAft>
              <a:buFont typeface="Symbol"/>
              <a:buChar char=""/>
            </a:pPr>
            <a:r>
              <a:rPr lang="en-US" sz="1600" i="1" dirty="0">
                <a:solidFill>
                  <a:srgbClr val="002060"/>
                </a:solidFill>
                <a:latin typeface="Roboto" panose="02000000000000000000" pitchFamily="2" charset="0"/>
                <a:ea typeface="Roboto" panose="02000000000000000000" pitchFamily="2" charset="0"/>
                <a:cs typeface="Times New Roman" pitchFamily="18" charset="0"/>
              </a:rPr>
              <a:t>improving oversight and quality assurance; </a:t>
            </a:r>
            <a:endParaRPr lang="ru-RU" sz="1600" i="1" dirty="0">
              <a:solidFill>
                <a:srgbClr val="002060"/>
              </a:solidFill>
              <a:latin typeface="Roboto" panose="02000000000000000000" pitchFamily="2" charset="0"/>
              <a:ea typeface="Roboto" panose="02000000000000000000" pitchFamily="2" charset="0"/>
              <a:cs typeface="Times New Roman" pitchFamily="18" charset="0"/>
            </a:endParaRPr>
          </a:p>
          <a:p>
            <a:pPr indent="-342900" algn="just">
              <a:lnSpc>
                <a:spcPct val="107000"/>
              </a:lnSpc>
              <a:spcBef>
                <a:spcPct val="0"/>
              </a:spcBef>
              <a:spcAft>
                <a:spcPts val="0"/>
              </a:spcAft>
              <a:buFont typeface="Symbol"/>
              <a:buChar char=""/>
            </a:pPr>
            <a:r>
              <a:rPr lang="en-US" sz="1600" i="1" dirty="0">
                <a:solidFill>
                  <a:srgbClr val="002060"/>
                </a:solidFill>
                <a:latin typeface="Roboto" panose="02000000000000000000" pitchFamily="2" charset="0"/>
                <a:ea typeface="Roboto" panose="02000000000000000000" pitchFamily="2" charset="0"/>
                <a:cs typeface="Times New Roman" pitchFamily="18" charset="0"/>
              </a:rPr>
              <a:t>increasing cooperation and support between states.</a:t>
            </a:r>
            <a:endParaRPr lang="ru-RU" sz="1600" i="1" dirty="0">
              <a:solidFill>
                <a:srgbClr val="002060"/>
              </a:solidFill>
              <a:latin typeface="Roboto" panose="02000000000000000000" pitchFamily="2" charset="0"/>
              <a:ea typeface="Roboto" panose="02000000000000000000" pitchFamily="2" charset="0"/>
              <a:cs typeface="Times New Roman" pitchFamily="18" charset="0"/>
            </a:endParaRPr>
          </a:p>
        </p:txBody>
      </p:sp>
      <p:sp>
        <p:nvSpPr>
          <p:cNvPr id="3" name="Номер слайда 2"/>
          <p:cNvSpPr>
            <a:spLocks noGrp="1"/>
          </p:cNvSpPr>
          <p:nvPr>
            <p:ph type="sldNum" sz="quarter" idx="12"/>
          </p:nvPr>
        </p:nvSpPr>
        <p:spPr/>
        <p:txBody>
          <a:bodyPr/>
          <a:lstStyle/>
          <a:p>
            <a:pPr lvl="0"/>
            <a:fld id="{E88AE73F-DCF4-4386-871C-00B0C8C1C737}" type="slidenum">
              <a:rPr lang="ru-RU" sz="3200">
                <a:solidFill>
                  <a:prstClr val="black">
                    <a:tint val="75000"/>
                  </a:prstClr>
                </a:solidFill>
                <a:latin typeface="Roboto" panose="02000000000000000000" pitchFamily="2" charset="0"/>
                <a:ea typeface="Roboto" panose="02000000000000000000" pitchFamily="2" charset="0"/>
              </a:rPr>
              <a:pPr lvl="0"/>
              <a:t>5</a:t>
            </a:fld>
            <a:endParaRPr lang="ru-RU" dirty="0">
              <a:solidFill>
                <a:prstClr val="black">
                  <a:tint val="75000"/>
                </a:prst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957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15975"/>
          </a:xfrm>
        </p:spPr>
        <p:txBody>
          <a:bodyPr>
            <a:normAutofit/>
          </a:bodyPr>
          <a:lstStyle/>
          <a:p>
            <a:pPr algn="ctr"/>
            <a:r>
              <a:rPr lang="en-US" sz="4000" dirty="0">
                <a:solidFill>
                  <a:schemeClr val="accent1"/>
                </a:solidFill>
                <a:latin typeface="Roboto Black" panose="02000000000000000000" pitchFamily="2" charset="0"/>
                <a:ea typeface="Roboto Black" panose="02000000000000000000" pitchFamily="2" charset="0"/>
                <a:cs typeface="Montserrat Semi" charset="0"/>
              </a:rPr>
              <a:t>Control system of UAV’s group</a:t>
            </a:r>
            <a:endParaRPr lang="ru-RU" sz="4000" dirty="0">
              <a:solidFill>
                <a:schemeClr val="accent1"/>
              </a:solidFill>
              <a:latin typeface="Roboto Black" panose="02000000000000000000" pitchFamily="2" charset="0"/>
              <a:ea typeface="Roboto Black" panose="02000000000000000000" pitchFamily="2" charset="0"/>
            </a:endParaRPr>
          </a:p>
        </p:txBody>
      </p:sp>
      <p:sp>
        <p:nvSpPr>
          <p:cNvPr id="3" name="Объект 2"/>
          <p:cNvSpPr>
            <a:spLocks noGrp="1"/>
          </p:cNvSpPr>
          <p:nvPr>
            <p:ph idx="1"/>
          </p:nvPr>
        </p:nvSpPr>
        <p:spPr>
          <a:xfrm>
            <a:off x="838200" y="1181100"/>
            <a:ext cx="10515600" cy="1847850"/>
          </a:xfrm>
        </p:spPr>
        <p:txBody>
          <a:bodyPr/>
          <a:lstStyle/>
          <a:p>
            <a:pPr marL="0" indent="0" algn="just">
              <a:buNone/>
            </a:pPr>
            <a:r>
              <a:rPr lang="en-US" sz="2400" i="1" dirty="0">
                <a:solidFill>
                  <a:schemeClr val="tx2"/>
                </a:solidFill>
                <a:latin typeface="Roboto" panose="02000000000000000000" pitchFamily="2" charset="0"/>
                <a:ea typeface="Roboto" panose="02000000000000000000" pitchFamily="2" charset="0"/>
              </a:rPr>
              <a:t>To control a group of drones, the authors suggest choosing and using </a:t>
            </a:r>
            <a:br>
              <a:rPr lang="en-US" sz="2400" i="1" dirty="0">
                <a:solidFill>
                  <a:schemeClr val="tx2"/>
                </a:solidFill>
                <a:latin typeface="Roboto" panose="02000000000000000000" pitchFamily="2" charset="0"/>
                <a:ea typeface="Roboto" panose="02000000000000000000" pitchFamily="2" charset="0"/>
              </a:rPr>
            </a:br>
            <a:r>
              <a:rPr lang="en-US" sz="2400" b="1" i="1" dirty="0">
                <a:solidFill>
                  <a:schemeClr val="tx2"/>
                </a:solidFill>
                <a:latin typeface="Roboto" panose="02000000000000000000" pitchFamily="2" charset="0"/>
                <a:ea typeface="Roboto" panose="02000000000000000000" pitchFamily="2" charset="0"/>
              </a:rPr>
              <a:t>a Drone - Repeater </a:t>
            </a:r>
            <a:r>
              <a:rPr lang="en-US" sz="2400" i="1" dirty="0">
                <a:solidFill>
                  <a:schemeClr val="tx2"/>
                </a:solidFill>
                <a:latin typeface="Roboto" panose="02000000000000000000" pitchFamily="2" charset="0"/>
                <a:ea typeface="Roboto" panose="02000000000000000000" pitchFamily="2" charset="0"/>
              </a:rPr>
              <a:t>to be connected to the operator on the ground and control other drones (Fig.1). To select the effective Drone – Repeater and optimal configuration network of UAV group, we use the same method of server selection in computer networks.</a:t>
            </a:r>
          </a:p>
          <a:p>
            <a:endParaRPr lang="ru-RU" dirty="0"/>
          </a:p>
        </p:txBody>
      </p:sp>
      <p:pic>
        <p:nvPicPr>
          <p:cNvPr id="4" name="Рисунок 3"/>
          <p:cNvPicPr>
            <a:picLocks noChangeAspect="1"/>
          </p:cNvPicPr>
          <p:nvPr/>
        </p:nvPicPr>
        <p:blipFill>
          <a:blip r:embed="rId2"/>
          <a:stretch>
            <a:fillRect/>
          </a:stretch>
        </p:blipFill>
        <p:spPr>
          <a:xfrm>
            <a:off x="3412204" y="3028950"/>
            <a:ext cx="5367591" cy="3171758"/>
          </a:xfrm>
          <a:prstGeom prst="rect">
            <a:avLst/>
          </a:prstGeom>
        </p:spPr>
      </p:pic>
      <p:sp>
        <p:nvSpPr>
          <p:cNvPr id="5" name="TextBox 4"/>
          <p:cNvSpPr txBox="1"/>
          <p:nvPr/>
        </p:nvSpPr>
        <p:spPr>
          <a:xfrm>
            <a:off x="1667316" y="6200708"/>
            <a:ext cx="8857365" cy="461665"/>
          </a:xfrm>
          <a:prstGeom prst="rect">
            <a:avLst/>
          </a:prstGeom>
          <a:noFill/>
        </p:spPr>
        <p:txBody>
          <a:bodyPr wrap="square" rtlCol="0">
            <a:spAutoFit/>
          </a:bodyPr>
          <a:lstStyle/>
          <a:p>
            <a:pPr algn="ctr">
              <a:lnSpc>
                <a:spcPct val="150000"/>
              </a:lnSpc>
            </a:pPr>
            <a:r>
              <a:rPr lang="en-US" dirty="0">
                <a:solidFill>
                  <a:schemeClr val="tx2"/>
                </a:solidFill>
                <a:latin typeface="Roboto Light" panose="02000000000000000000" pitchFamily="2" charset="0"/>
                <a:ea typeface="Roboto Light" panose="02000000000000000000" pitchFamily="2" charset="0"/>
                <a:cs typeface="Montserrat Light" charset="0"/>
              </a:rPr>
              <a:t>Fig. 1 Control system of UAV’s group from RPAS using Drone - repeater</a:t>
            </a:r>
          </a:p>
        </p:txBody>
      </p:sp>
      <p:sp>
        <p:nvSpPr>
          <p:cNvPr id="6" name="Номер слайда 5"/>
          <p:cNvSpPr>
            <a:spLocks noGrp="1"/>
          </p:cNvSpPr>
          <p:nvPr>
            <p:ph type="sldNum" sz="quarter" idx="12"/>
          </p:nvPr>
        </p:nvSpPr>
        <p:spPr/>
        <p:txBody>
          <a:bodyPr/>
          <a:lstStyle/>
          <a:p>
            <a:pPr lvl="0"/>
            <a:fld id="{E88AE73F-DCF4-4386-871C-00B0C8C1C737}" type="slidenum">
              <a:rPr lang="ru-RU" sz="3200">
                <a:solidFill>
                  <a:prstClr val="black">
                    <a:tint val="75000"/>
                  </a:prstClr>
                </a:solidFill>
                <a:latin typeface="Roboto" panose="02000000000000000000" pitchFamily="2" charset="0"/>
                <a:ea typeface="Roboto" panose="02000000000000000000" pitchFamily="2" charset="0"/>
              </a:rPr>
              <a:pPr lvl="0"/>
              <a:t>6</a:t>
            </a:fld>
            <a:endParaRPr lang="ru-RU" dirty="0">
              <a:solidFill>
                <a:prstClr val="black">
                  <a:tint val="75000"/>
                </a:prstClr>
              </a:solidFill>
              <a:latin typeface="Roboto" panose="02000000000000000000" pitchFamily="2" charset="0"/>
              <a:ea typeface="Roboto" panose="02000000000000000000" pitchFamily="2" charset="0"/>
            </a:endParaRPr>
          </a:p>
          <a:p>
            <a:endParaRPr lang="ru-RU" dirty="0"/>
          </a:p>
        </p:txBody>
      </p:sp>
    </p:spTree>
    <p:extLst>
      <p:ext uri="{BB962C8B-B14F-4D97-AF65-F5344CB8AC3E}">
        <p14:creationId xmlns:p14="http://schemas.microsoft.com/office/powerpoint/2010/main" val="49539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9407" y="152853"/>
            <a:ext cx="10515600" cy="541111"/>
          </a:xfrm>
        </p:spPr>
        <p:txBody>
          <a:bodyPr>
            <a:normAutofit/>
          </a:bodyPr>
          <a:lstStyle/>
          <a:p>
            <a:pPr algn="ctr"/>
            <a:r>
              <a:rPr lang="en-US" sz="2000" b="1" i="1" dirty="0">
                <a:solidFill>
                  <a:schemeClr val="accent1">
                    <a:lumMod val="75000"/>
                  </a:schemeClr>
                </a:solidFill>
                <a:latin typeface="Times New Roman" panose="02020603050405020304" pitchFamily="18" charset="0"/>
                <a:ea typeface="Roboto Black" panose="02000000000000000000" pitchFamily="2" charset="0"/>
                <a:cs typeface="Times New Roman" panose="02020603050405020304" pitchFamily="18" charset="0"/>
              </a:rPr>
              <a:t>Control system of UAV’s group</a:t>
            </a:r>
            <a:endParaRPr lang="ru-RU" sz="2000" b="1" i="1" dirty="0">
              <a:solidFill>
                <a:schemeClr val="accent1">
                  <a:lumMod val="75000"/>
                </a:schemeClr>
              </a:solidFill>
              <a:latin typeface="Times New Roman" panose="02020603050405020304" pitchFamily="18" charset="0"/>
              <a:ea typeface="Roboto Black" panose="02000000000000000000" pitchFamily="2"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2289" y="2798027"/>
            <a:ext cx="2768777" cy="1636095"/>
          </a:xfrm>
          <a:prstGeom prst="rect">
            <a:avLst/>
          </a:prstGeom>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667" y="3503792"/>
            <a:ext cx="3026664" cy="307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8599" y="818257"/>
            <a:ext cx="11634107" cy="1972848"/>
          </a:xfrm>
          <a:prstGeom prst="rect">
            <a:avLst/>
          </a:prstGeom>
        </p:spPr>
        <p:txBody>
          <a:bodyPr wrap="square">
            <a:spAutoFit/>
          </a:bodyPr>
          <a:lstStyle/>
          <a:p>
            <a:pPr lvl="0" algn="just">
              <a:lnSpc>
                <a:spcPct val="90000"/>
              </a:lnSpc>
              <a:spcBef>
                <a:spcPts val="1000"/>
              </a:spcBef>
            </a:pP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To control a group of drones, the authors suggest choosing and using </a:t>
            </a:r>
            <a:b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b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a </a:t>
            </a:r>
            <a:r>
              <a:rPr lang="en-US" b="1"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Drone - Repeater</a:t>
            </a: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 to be connected to the operator on the ground and control other drones. </a:t>
            </a:r>
          </a:p>
          <a:p>
            <a:pPr lvl="0" algn="just">
              <a:lnSpc>
                <a:spcPct val="90000"/>
              </a:lnSpc>
              <a:spcBef>
                <a:spcPts val="1000"/>
              </a:spcBef>
            </a:pP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To select the effective </a:t>
            </a:r>
            <a:r>
              <a:rPr lang="en-US" b="1"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Drone – Repeater</a:t>
            </a: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 and </a:t>
            </a:r>
            <a:r>
              <a:rPr lang="en-US" b="1"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optimal configuration network</a:t>
            </a: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 of UAV group, were used the methods of:</a:t>
            </a:r>
          </a:p>
          <a:p>
            <a:pPr marL="285750" lvl="0" indent="-285750" algn="just">
              <a:lnSpc>
                <a:spcPct val="90000"/>
              </a:lnSpc>
              <a:spcBef>
                <a:spcPts val="1000"/>
              </a:spcBef>
              <a:buFont typeface="Wingdings" panose="05000000000000000000" pitchFamily="2" charset="2"/>
              <a:buChar char="Ø"/>
            </a:pP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choosing effective central Drone in the group analogically a selection server in computer networks</a:t>
            </a:r>
          </a:p>
          <a:p>
            <a:pPr marL="285750" lvl="0" indent="-285750" algn="just">
              <a:lnSpc>
                <a:spcPct val="90000"/>
              </a:lnSpc>
              <a:spcBef>
                <a:spcPts val="1000"/>
              </a:spcBef>
              <a:buFont typeface="Wingdings" panose="05000000000000000000" pitchFamily="2" charset="2"/>
              <a:buChar char="Ø"/>
            </a:pPr>
            <a:r>
              <a:rPr lang="en-US"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geometric modeling analogically in a building production was used the same method of server selection in computer networks. </a:t>
            </a:r>
          </a:p>
        </p:txBody>
      </p:sp>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981" y="5782531"/>
            <a:ext cx="2093869" cy="982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1981" y="4434122"/>
            <a:ext cx="1458122" cy="1332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11640530" y="6395748"/>
            <a:ext cx="444352" cy="369332"/>
          </a:xfrm>
          <a:prstGeom prst="rect">
            <a:avLst/>
          </a:prstGeom>
        </p:spPr>
        <p:txBody>
          <a:bodyPr wrap="none">
            <a:spAutoFit/>
          </a:bodyPr>
          <a:lstStyle/>
          <a:p>
            <a:fld id="{E88AE73F-DCF4-4386-871C-00B0C8C1C737}" type="slidenum">
              <a:rPr lang="ru-RU">
                <a:solidFill>
                  <a:prstClr val="black">
                    <a:tint val="75000"/>
                  </a:prstClr>
                </a:solidFill>
                <a:latin typeface="Roboto" panose="02000000000000000000" pitchFamily="2" charset="0"/>
                <a:ea typeface="Roboto" panose="02000000000000000000" pitchFamily="2" charset="0"/>
              </a:rPr>
              <a:pPr/>
              <a:t>7</a:t>
            </a:fld>
            <a:endParaRPr lang="ru-RU" dirty="0"/>
          </a:p>
        </p:txBody>
      </p: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8129" y="5231701"/>
            <a:ext cx="2910189" cy="12990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367377" y="2899288"/>
            <a:ext cx="5320752" cy="369332"/>
          </a:xfrm>
          <a:prstGeom prst="rect">
            <a:avLst/>
          </a:prstGeom>
        </p:spPr>
        <p:txBody>
          <a:bodyPr wrap="none">
            <a:spAutoFit/>
          </a:bodyPr>
          <a:lstStyle/>
          <a:p>
            <a:pPr marL="285750" indent="-285750">
              <a:buFont typeface="Wingdings" panose="05000000000000000000" pitchFamily="2" charset="2"/>
              <a:buChar char="Ø"/>
            </a:pPr>
            <a:r>
              <a:rPr lang="en-US" b="1"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optimal classic configuration (tire, star, circle, </a:t>
            </a:r>
            <a:r>
              <a:rPr lang="en-US" b="1" i="1" dirty="0" err="1">
                <a:solidFill>
                  <a:srgbClr val="44546A"/>
                </a:solidFill>
                <a:latin typeface="Times New Roman" panose="02020603050405020304" pitchFamily="18" charset="0"/>
                <a:ea typeface="Roboto" panose="02000000000000000000" pitchFamily="2" charset="0"/>
                <a:cs typeface="Times New Roman" panose="02020603050405020304" pitchFamily="18" charset="0"/>
              </a:rPr>
              <a:t>etc</a:t>
            </a:r>
            <a:r>
              <a:rPr lang="en-US" b="1"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 )</a:t>
            </a:r>
            <a:endParaRPr lang="ru-RU" dirty="0"/>
          </a:p>
        </p:txBody>
      </p:sp>
      <p:sp>
        <p:nvSpPr>
          <p:cNvPr id="12" name="Прямоугольник 11"/>
          <p:cNvSpPr/>
          <p:nvPr/>
        </p:nvSpPr>
        <p:spPr>
          <a:xfrm>
            <a:off x="8492325" y="3616075"/>
            <a:ext cx="3409908" cy="369332"/>
          </a:xfrm>
          <a:prstGeom prst="rect">
            <a:avLst/>
          </a:prstGeom>
        </p:spPr>
        <p:txBody>
          <a:bodyPr wrap="none">
            <a:spAutoFit/>
          </a:bodyPr>
          <a:lstStyle/>
          <a:p>
            <a:pPr marL="285750" indent="-285750">
              <a:buFont typeface="Wingdings" panose="05000000000000000000" pitchFamily="2" charset="2"/>
              <a:buChar char="Ø"/>
            </a:pPr>
            <a:r>
              <a:rPr lang="en-US" b="1" i="1" dirty="0">
                <a:solidFill>
                  <a:srgbClr val="44546A"/>
                </a:solidFill>
                <a:latin typeface="Times New Roman" panose="02020603050405020304" pitchFamily="18" charset="0"/>
                <a:ea typeface="Roboto" panose="02000000000000000000" pitchFamily="2" charset="0"/>
                <a:cs typeface="Times New Roman" panose="02020603050405020304" pitchFamily="18" charset="0"/>
              </a:rPr>
              <a:t>optimal complex configuration</a:t>
            </a:r>
            <a:endParaRPr lang="ru-RU" dirty="0"/>
          </a:p>
        </p:txBody>
      </p:sp>
      <p:pic>
        <p:nvPicPr>
          <p:cNvPr id="2457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2334" y="3985407"/>
            <a:ext cx="1556695" cy="130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20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15975"/>
          </a:xfrm>
        </p:spPr>
        <p:txBody>
          <a:bodyPr>
            <a:normAutofit/>
          </a:bodyPr>
          <a:lstStyle/>
          <a:p>
            <a:pPr indent="144145" algn="just" hangingPunct="0"/>
            <a:r>
              <a:rPr lang="en-US" sz="2000" b="1" i="1" dirty="0">
                <a:solidFill>
                  <a:schemeClr val="accent1">
                    <a:lumMod val="75000"/>
                  </a:schemeClr>
                </a:solidFill>
                <a:latin typeface="Times New Roman" panose="02020603050405020304" pitchFamily="18" charset="0"/>
                <a:ea typeface="+mn-ea"/>
                <a:cs typeface="Times New Roman" panose="02020603050405020304" pitchFamily="18" charset="0"/>
              </a:rPr>
              <a:t>Estimation of areas in fragment of the territory (EJM &amp; </a:t>
            </a:r>
            <a:r>
              <a:rPr lang="en-US" sz="2000" b="1" i="1" dirty="0">
                <a:solidFill>
                  <a:schemeClr val="accent1">
                    <a:lumMod val="75000"/>
                  </a:schemeClr>
                </a:solidFill>
                <a:latin typeface="Times New Roman" panose="02020603050405020304" pitchFamily="18" charset="0"/>
                <a:ea typeface="Times New Roman"/>
                <a:cs typeface="Times New Roman" panose="02020603050405020304" pitchFamily="18" charset="0"/>
              </a:rPr>
              <a:t>Fuzzy-logic</a:t>
            </a:r>
            <a:r>
              <a:rPr lang="en-US" sz="2000" b="1" i="1" dirty="0">
                <a:solidFill>
                  <a:schemeClr val="accent1">
                    <a:lumMod val="75000"/>
                  </a:schemeClr>
                </a:solidFill>
                <a:latin typeface="Times New Roman" panose="02020603050405020304" pitchFamily="18" charset="0"/>
                <a:ea typeface="+mn-ea"/>
                <a:cs typeface="Times New Roman" panose="02020603050405020304" pitchFamily="18" charset="0"/>
              </a:rPr>
              <a:t>) </a:t>
            </a:r>
            <a:endParaRPr lang="ru-RU" sz="2000" b="1" i="1" dirty="0">
              <a:solidFill>
                <a:schemeClr val="accent1">
                  <a:lumMod val="75000"/>
                </a:schemeClr>
              </a:solidFill>
              <a:latin typeface="Times New Roman" panose="02020603050405020304" pitchFamily="18" charset="0"/>
              <a:ea typeface="+mn-ea"/>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78923" y="1975757"/>
            <a:ext cx="6934226" cy="2711473"/>
          </a:xfrm>
          <a:prstGeom prst="rect">
            <a:avLst/>
          </a:prstGeom>
        </p:spPr>
      </p:pic>
      <p:sp>
        <p:nvSpPr>
          <p:cNvPr id="5" name="Прямоугольник 4"/>
          <p:cNvSpPr/>
          <p:nvPr/>
        </p:nvSpPr>
        <p:spPr>
          <a:xfrm>
            <a:off x="838200" y="714375"/>
            <a:ext cx="10515600" cy="1200329"/>
          </a:xfrm>
          <a:prstGeom prst="rect">
            <a:avLst/>
          </a:prstGeom>
        </p:spPr>
        <p:txBody>
          <a:bodyPr wrap="square">
            <a:spAutoFit/>
          </a:bodyPr>
          <a:lstStyle/>
          <a:p>
            <a:r>
              <a:rPr lang="en-US" i="1" dirty="0">
                <a:solidFill>
                  <a:schemeClr val="tx2"/>
                </a:solidFill>
                <a:latin typeface="Times New Roman" panose="02020603050405020304" pitchFamily="18" charset="0"/>
                <a:ea typeface="Roboto Light" panose="02000000000000000000" pitchFamily="2" charset="0"/>
                <a:cs typeface="Times New Roman" panose="02020603050405020304" pitchFamily="18" charset="0"/>
              </a:rPr>
              <a:t>The use of UAVs is more applicable in retranslation of communication in places - where some antennas cannot be set because of complacency of terrain, agriculture (group of spraying fields), with aerial photography (group survey of large areas, monitoring for appearance of forest fires, patrolling issues etc.), transportation of cargo. </a:t>
            </a:r>
          </a:p>
          <a:p>
            <a:r>
              <a:rPr lang="en-US" b="1" i="1" dirty="0">
                <a:solidFill>
                  <a:schemeClr val="accent1">
                    <a:lumMod val="75000"/>
                  </a:schemeClr>
                </a:solidFill>
                <a:latin typeface="Times New Roman" panose="02020603050405020304" pitchFamily="18" charset="0"/>
                <a:ea typeface="Roboto Light" panose="02000000000000000000" pitchFamily="2" charset="0"/>
                <a:cs typeface="Times New Roman" panose="02020603050405020304" pitchFamily="18" charset="0"/>
              </a:rPr>
              <a:t>The evaluation of areas attributed by obstructions: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2245519"/>
            <a:ext cx="4241047" cy="182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06135" y="4777038"/>
            <a:ext cx="8335207" cy="1477328"/>
          </a:xfrm>
          <a:prstGeom prst="rect">
            <a:avLst/>
          </a:prstGeom>
        </p:spPr>
        <p:txBody>
          <a:bodyPr wrap="square">
            <a:spAutoFit/>
          </a:bodyPr>
          <a:lstStyle/>
          <a:p>
            <a:pPr indent="144145" algn="just">
              <a:spcAft>
                <a:spcPts val="0"/>
              </a:spcAft>
            </a:pPr>
            <a:r>
              <a:rPr lang="en-US" i="1" dirty="0">
                <a:latin typeface="Times New Roman" panose="02020603050405020304" pitchFamily="18" charset="0"/>
                <a:ea typeface="Times New Roman"/>
                <a:cs typeface="Times New Roman" panose="02020603050405020304" pitchFamily="18" charset="0"/>
              </a:rPr>
              <a:t>“Very low risk” corresponds to the quantitative significance of the level of risk in 10.</a:t>
            </a:r>
            <a:endParaRPr lang="ru-RU" i="1" dirty="0">
              <a:latin typeface="Times New Roman" panose="02020603050405020304" pitchFamily="18" charset="0"/>
              <a:ea typeface="Times New Roman"/>
              <a:cs typeface="Times New Roman" panose="02020603050405020304" pitchFamily="18" charset="0"/>
            </a:endParaRPr>
          </a:p>
          <a:p>
            <a:pPr indent="144145" algn="just">
              <a:spcAft>
                <a:spcPts val="0"/>
              </a:spcAft>
            </a:pPr>
            <a:r>
              <a:rPr lang="en-US" i="1" dirty="0">
                <a:latin typeface="Times New Roman" panose="02020603050405020304" pitchFamily="18" charset="0"/>
                <a:ea typeface="Times New Roman"/>
                <a:cs typeface="Times New Roman" panose="02020603050405020304" pitchFamily="18" charset="0"/>
              </a:rPr>
              <a:t>“Low risk” corresponds to the quantitative significance of the level of risk in 35;</a:t>
            </a:r>
            <a:endParaRPr lang="ru-RU" i="1" dirty="0">
              <a:latin typeface="Times New Roman" panose="02020603050405020304" pitchFamily="18" charset="0"/>
              <a:ea typeface="Times New Roman"/>
              <a:cs typeface="Times New Roman" panose="02020603050405020304" pitchFamily="18" charset="0"/>
            </a:endParaRPr>
          </a:p>
          <a:p>
            <a:pPr indent="144145" algn="just">
              <a:spcAft>
                <a:spcPts val="0"/>
              </a:spcAft>
            </a:pPr>
            <a:r>
              <a:rPr lang="en-US" i="1" dirty="0">
                <a:latin typeface="Times New Roman" panose="02020603050405020304" pitchFamily="18" charset="0"/>
                <a:ea typeface="Times New Roman"/>
                <a:cs typeface="Times New Roman" panose="02020603050405020304" pitchFamily="18" charset="0"/>
              </a:rPr>
              <a:t>“Average risk” corresponds to the quantitative significance of the level of risk in 60;</a:t>
            </a:r>
            <a:endParaRPr lang="ru-RU" i="1" dirty="0">
              <a:latin typeface="Times New Roman" panose="02020603050405020304" pitchFamily="18" charset="0"/>
              <a:ea typeface="Times New Roman"/>
              <a:cs typeface="Times New Roman" panose="02020603050405020304" pitchFamily="18" charset="0"/>
            </a:endParaRPr>
          </a:p>
          <a:p>
            <a:pPr indent="144145" algn="just">
              <a:spcAft>
                <a:spcPts val="0"/>
              </a:spcAft>
            </a:pPr>
            <a:r>
              <a:rPr lang="en-US" i="1" dirty="0">
                <a:latin typeface="Times New Roman" panose="02020603050405020304" pitchFamily="18" charset="0"/>
                <a:ea typeface="Times New Roman"/>
                <a:cs typeface="Times New Roman" panose="02020603050405020304" pitchFamily="18" charset="0"/>
              </a:rPr>
              <a:t>“High risk” corresponds to the quantitative significance of the level of risk in 80;</a:t>
            </a:r>
            <a:endParaRPr lang="ru-RU" i="1" dirty="0">
              <a:latin typeface="Times New Roman" panose="02020603050405020304" pitchFamily="18" charset="0"/>
              <a:ea typeface="Times New Roman"/>
              <a:cs typeface="Times New Roman" panose="02020603050405020304" pitchFamily="18" charset="0"/>
            </a:endParaRPr>
          </a:p>
          <a:p>
            <a:pPr indent="144145" algn="just">
              <a:spcAft>
                <a:spcPts val="0"/>
              </a:spcAft>
            </a:pPr>
            <a:r>
              <a:rPr lang="en-US" i="1" dirty="0">
                <a:latin typeface="Times New Roman" panose="02020603050405020304" pitchFamily="18" charset="0"/>
                <a:ea typeface="Times New Roman"/>
                <a:cs typeface="Times New Roman" panose="02020603050405020304" pitchFamily="18" charset="0"/>
              </a:rPr>
              <a:t>“Very high risk” corresponds to the quantitative significance of the level of risk in 100.</a:t>
            </a:r>
            <a:endParaRPr lang="ru-RU" i="1" dirty="0">
              <a:effectLst/>
              <a:latin typeface="Times New Roman" panose="02020603050405020304" pitchFamily="18" charset="0"/>
              <a:ea typeface="Times New Roman"/>
              <a:cs typeface="Times New Roman" panose="02020603050405020304" pitchFamily="18" charset="0"/>
            </a:endParaRPr>
          </a:p>
        </p:txBody>
      </p:sp>
      <p:sp>
        <p:nvSpPr>
          <p:cNvPr id="7" name="Прямоугольник 6"/>
          <p:cNvSpPr/>
          <p:nvPr/>
        </p:nvSpPr>
        <p:spPr>
          <a:xfrm>
            <a:off x="7357850" y="1824968"/>
            <a:ext cx="4171014" cy="369332"/>
          </a:xfrm>
          <a:prstGeom prst="rect">
            <a:avLst/>
          </a:prstGeom>
        </p:spPr>
        <p:txBody>
          <a:bodyPr wrap="none">
            <a:spAutoFit/>
          </a:bodyPr>
          <a:lstStyle/>
          <a:p>
            <a:pPr indent="144145" algn="just">
              <a:spcAft>
                <a:spcPts val="600"/>
              </a:spcAft>
            </a:pPr>
            <a:r>
              <a:rPr lang="en-US" b="1" i="1" dirty="0">
                <a:solidFill>
                  <a:schemeClr val="accent1">
                    <a:lumMod val="75000"/>
                  </a:schemeClr>
                </a:solidFill>
                <a:latin typeface="Times New Roman" panose="02020603050405020304" pitchFamily="18" charset="0"/>
                <a:ea typeface="Times New Roman"/>
                <a:cs typeface="Times New Roman" panose="02020603050405020304" pitchFamily="18" charset="0"/>
              </a:rPr>
              <a:t>Fuzzy-logic function of estimation risk </a:t>
            </a:r>
            <a:endParaRPr lang="ru-RU" b="1" i="1" dirty="0">
              <a:solidFill>
                <a:schemeClr val="accent1">
                  <a:lumMod val="75000"/>
                </a:schemeClr>
              </a:solidFill>
              <a:effectLst/>
              <a:latin typeface="Times New Roman" panose="02020603050405020304" pitchFamily="18" charset="0"/>
              <a:ea typeface="Times New Roman"/>
              <a:cs typeface="Times New Roman" panose="02020603050405020304" pitchFamily="18" charset="0"/>
            </a:endParaRPr>
          </a:p>
        </p:txBody>
      </p:sp>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927" y="4277377"/>
            <a:ext cx="2164860" cy="111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5787" y="5515702"/>
            <a:ext cx="1495355" cy="84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1707059" y="6356397"/>
            <a:ext cx="444352" cy="369332"/>
          </a:xfrm>
          <a:prstGeom prst="rect">
            <a:avLst/>
          </a:prstGeom>
        </p:spPr>
        <p:txBody>
          <a:bodyPr wrap="none">
            <a:spAutoFit/>
          </a:bodyPr>
          <a:lstStyle/>
          <a:p>
            <a:fld id="{E88AE73F-DCF4-4386-871C-00B0C8C1C737}" type="slidenum">
              <a:rPr lang="ru-RU">
                <a:solidFill>
                  <a:prstClr val="black">
                    <a:tint val="75000"/>
                  </a:prstClr>
                </a:solidFill>
                <a:latin typeface="Roboto" panose="02000000000000000000" pitchFamily="2" charset="0"/>
                <a:ea typeface="Roboto" panose="02000000000000000000" pitchFamily="2" charset="0"/>
              </a:rPr>
              <a:pPr/>
              <a:t>8</a:t>
            </a:fld>
            <a:endParaRPr lang="ru-RU" dirty="0"/>
          </a:p>
        </p:txBody>
      </p:sp>
    </p:spTree>
    <p:extLst>
      <p:ext uri="{BB962C8B-B14F-4D97-AF65-F5344CB8AC3E}">
        <p14:creationId xmlns:p14="http://schemas.microsoft.com/office/powerpoint/2010/main" val="364320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093" y="324303"/>
            <a:ext cx="10515600" cy="426811"/>
          </a:xfrm>
        </p:spPr>
        <p:txBody>
          <a:bodyPr>
            <a:normAutofit/>
          </a:bodyPr>
          <a:lstStyle/>
          <a:p>
            <a:pPr algn="ctr"/>
            <a:r>
              <a:rPr lang="en-US" sz="2000" b="1" i="1" dirty="0">
                <a:solidFill>
                  <a:schemeClr val="accent1">
                    <a:lumMod val="75000"/>
                  </a:schemeClr>
                </a:solidFill>
                <a:latin typeface="Times New Roman" pitchFamily="18" charset="0"/>
                <a:ea typeface="+mn-ea"/>
                <a:cs typeface="Times New Roman" pitchFamily="18" charset="0"/>
              </a:rPr>
              <a:t>Algorithm of determining the optimal configuration of the group</a:t>
            </a:r>
            <a:endParaRPr lang="ru-RU" sz="2000" b="1" i="1" dirty="0">
              <a:solidFill>
                <a:schemeClr val="accent1">
                  <a:lumMod val="75000"/>
                </a:schemeClr>
              </a:solidFill>
              <a:latin typeface="Times New Roman" pitchFamily="18" charset="0"/>
              <a:ea typeface="+mn-ea"/>
              <a:cs typeface="Times New Roman" pitchFamily="18" charset="0"/>
            </a:endParaRPr>
          </a:p>
        </p:txBody>
      </p:sp>
      <p:sp>
        <p:nvSpPr>
          <p:cNvPr id="4" name="Объект 3"/>
          <p:cNvSpPr txBox="1">
            <a:spLocks noGrp="1"/>
          </p:cNvSpPr>
          <p:nvPr>
            <p:ph idx="1"/>
          </p:nvPr>
        </p:nvSpPr>
        <p:spPr>
          <a:xfrm>
            <a:off x="511629" y="780596"/>
            <a:ext cx="10515600" cy="3908762"/>
          </a:xfrm>
          <a:prstGeom prst="rect">
            <a:avLst/>
          </a:prstGeom>
          <a:noFill/>
        </p:spPr>
        <p:txBody>
          <a:bodyPr wrap="square" rtlCol="0">
            <a:spAutoFit/>
          </a:bodyPr>
          <a:lstStyle/>
          <a:p>
            <a:pPr lvl="2" fontAlgn="base">
              <a:lnSpc>
                <a:spcPct val="100000"/>
              </a:lnSpc>
              <a:spcBef>
                <a:spcPts val="1000"/>
              </a:spcBef>
            </a:pPr>
            <a:r>
              <a:rPr lang="en-US" sz="1800" b="1" i="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Grid-analysis</a:t>
            </a:r>
            <a:r>
              <a:rPr lang="en-US" sz="1800" i="1" dirty="0">
                <a:latin typeface="Times New Roman" panose="02020603050405020304" pitchFamily="18" charset="0"/>
                <a:ea typeface="Roboto" panose="02000000000000000000" pitchFamily="2" charset="0"/>
                <a:cs typeface="Times New Roman" panose="02020603050405020304" pitchFamily="18" charset="0"/>
              </a:rPr>
              <a:t>: a grid is superimposed on a fragment of terrain;</a:t>
            </a:r>
            <a:endParaRPr lang="ru-RU" sz="1800" i="1" dirty="0">
              <a:latin typeface="Times New Roman" panose="02020603050405020304" pitchFamily="18" charset="0"/>
              <a:ea typeface="Roboto" panose="02000000000000000000" pitchFamily="2" charset="0"/>
              <a:cs typeface="Times New Roman" panose="02020603050405020304" pitchFamily="18" charset="0"/>
            </a:endParaRPr>
          </a:p>
          <a:p>
            <a:pPr lvl="2" fontAlgn="base">
              <a:lnSpc>
                <a:spcPct val="100000"/>
              </a:lnSpc>
              <a:spcBef>
                <a:spcPts val="1000"/>
              </a:spcBef>
            </a:pPr>
            <a:r>
              <a:rPr lang="en-US" sz="1800" b="1" i="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Risk assessment of Grid cells </a:t>
            </a:r>
            <a:r>
              <a:rPr lang="en-US" sz="1800" i="1" dirty="0">
                <a:latin typeface="Times New Roman" panose="02020603050405020304" pitchFamily="18" charset="0"/>
                <a:ea typeface="Roboto" panose="02000000000000000000" pitchFamily="2" charset="0"/>
                <a:cs typeface="Times New Roman" panose="02020603050405020304" pitchFamily="18" charset="0"/>
              </a:rPr>
              <a:t>depending on the type of area (“Restricted” ; “Dangerous” or “Tracks”;</a:t>
            </a:r>
            <a:endParaRPr lang="ru-RU" sz="1800" i="1" dirty="0">
              <a:latin typeface="Times New Roman" panose="02020603050405020304" pitchFamily="18" charset="0"/>
              <a:ea typeface="Roboto" panose="02000000000000000000" pitchFamily="2" charset="0"/>
              <a:cs typeface="Times New Roman" panose="02020603050405020304" pitchFamily="18" charset="0"/>
            </a:endParaRPr>
          </a:p>
          <a:p>
            <a:pPr lvl="2" fontAlgn="base">
              <a:lnSpc>
                <a:spcPct val="100000"/>
              </a:lnSpc>
              <a:spcBef>
                <a:spcPts val="1000"/>
              </a:spcBef>
            </a:pPr>
            <a:r>
              <a:rPr lang="en-US" sz="1800" i="1" dirty="0">
                <a:latin typeface="Times New Roman" panose="02020603050405020304" pitchFamily="18" charset="0"/>
                <a:ea typeface="Roboto" panose="02000000000000000000" pitchFamily="2" charset="0"/>
                <a:cs typeface="Times New Roman" panose="02020603050405020304" pitchFamily="18" charset="0"/>
              </a:rPr>
              <a:t>Finding the </a:t>
            </a:r>
            <a:r>
              <a:rPr lang="en-US" sz="1800" b="1" i="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minimum cost path W1 </a:t>
            </a:r>
            <a:r>
              <a:rPr lang="en-US" sz="1800" i="1" dirty="0">
                <a:latin typeface="Times New Roman" panose="02020603050405020304" pitchFamily="18" charset="0"/>
                <a:ea typeface="Roboto" panose="02000000000000000000" pitchFamily="2" charset="0"/>
                <a:cs typeface="Times New Roman" panose="02020603050405020304" pitchFamily="18" charset="0"/>
              </a:rPr>
              <a:t>for a UAV1 (UAVs group) using the DP method for planning a flight in a level L1:</a:t>
            </a:r>
          </a:p>
          <a:p>
            <a:pPr lvl="2" fontAlgn="base">
              <a:lnSpc>
                <a:spcPct val="100000"/>
              </a:lnSpc>
              <a:spcBef>
                <a:spcPts val="1000"/>
              </a:spcBef>
            </a:pPr>
            <a:endParaRPr lang="ru-RU" sz="1800" i="1" dirty="0">
              <a:latin typeface="Times New Roman" panose="02020603050405020304" pitchFamily="18" charset="0"/>
              <a:ea typeface="Roboto" panose="02000000000000000000" pitchFamily="2" charset="0"/>
              <a:cs typeface="Times New Roman" panose="02020603050405020304" pitchFamily="18" charset="0"/>
            </a:endParaRPr>
          </a:p>
          <a:p>
            <a:pPr lvl="2" fontAlgn="base">
              <a:lnSpc>
                <a:spcPct val="100000"/>
              </a:lnSpc>
              <a:spcBef>
                <a:spcPts val="1000"/>
              </a:spcBef>
            </a:pPr>
            <a:r>
              <a:rPr lang="en-US" sz="1800" i="1" dirty="0">
                <a:latin typeface="Times New Roman" panose="02020603050405020304" pitchFamily="18" charset="0"/>
                <a:ea typeface="Roboto" panose="02000000000000000000" pitchFamily="2" charset="0"/>
                <a:cs typeface="Times New Roman" panose="02020603050405020304" pitchFamily="18" charset="0"/>
              </a:rPr>
              <a:t>Assessing the path W1 (UAVs group) of the UAV1 as “Dangerous”;</a:t>
            </a:r>
            <a:endParaRPr lang="ru-RU" sz="1800" i="1" dirty="0">
              <a:latin typeface="Times New Roman" panose="02020603050405020304" pitchFamily="18" charset="0"/>
              <a:ea typeface="Roboto" panose="02000000000000000000" pitchFamily="2" charset="0"/>
              <a:cs typeface="Times New Roman" panose="02020603050405020304" pitchFamily="18" charset="0"/>
            </a:endParaRPr>
          </a:p>
          <a:p>
            <a:pPr lvl="2" fontAlgn="base">
              <a:lnSpc>
                <a:spcPct val="100000"/>
              </a:lnSpc>
              <a:spcBef>
                <a:spcPts val="1000"/>
              </a:spcBef>
            </a:pPr>
            <a:r>
              <a:rPr lang="en-US" sz="1800" i="1" dirty="0">
                <a:latin typeface="Times New Roman" panose="02020603050405020304" pitchFamily="18" charset="0"/>
                <a:ea typeface="Roboto" panose="02000000000000000000" pitchFamily="2" charset="0"/>
                <a:cs typeface="Times New Roman" panose="02020603050405020304" pitchFamily="18" charset="0"/>
              </a:rPr>
              <a:t>Finding the minimum cost path W2 for a UAV2 (UAVs group) using the DP method for planning a flight in a level L1, if necessary, the transition to the level L2, etc.</a:t>
            </a:r>
            <a:endParaRPr lang="ru-RU" sz="1800" i="1" dirty="0">
              <a:latin typeface="Times New Roman" panose="02020603050405020304" pitchFamily="18" charset="0"/>
              <a:ea typeface="Roboto" panose="02000000000000000000" pitchFamily="2" charset="0"/>
              <a:cs typeface="Times New Roman" panose="02020603050405020304" pitchFamily="18" charset="0"/>
            </a:endParaRPr>
          </a:p>
          <a:p>
            <a:pPr lvl="2" fontAlgn="base">
              <a:lnSpc>
                <a:spcPct val="100000"/>
              </a:lnSpc>
              <a:spcBef>
                <a:spcPts val="1000"/>
              </a:spcBef>
            </a:pPr>
            <a:r>
              <a:rPr lang="en-US" sz="1800" i="1" dirty="0">
                <a:latin typeface="Times New Roman" panose="02020603050405020304" pitchFamily="18" charset="0"/>
                <a:ea typeface="Roboto" panose="02000000000000000000" pitchFamily="2" charset="0"/>
                <a:cs typeface="Times New Roman" panose="02020603050405020304" pitchFamily="18" charset="0"/>
              </a:rPr>
              <a:t>Building Discrete Network Model for “cover”  (optimal configuration of UAVs group) and finding corridor for of UAVs group flight. </a:t>
            </a:r>
            <a:endParaRPr lang="ru-RU" sz="1800" i="1" dirty="0">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Номер слайда 2"/>
          <p:cNvSpPr>
            <a:spLocks noGrp="1"/>
          </p:cNvSpPr>
          <p:nvPr>
            <p:ph type="sldNum" sz="quarter" idx="12"/>
          </p:nvPr>
        </p:nvSpPr>
        <p:spPr>
          <a:xfrm>
            <a:off x="11405508" y="6410372"/>
            <a:ext cx="711122" cy="365125"/>
          </a:xfrm>
        </p:spPr>
        <p:txBody>
          <a:bodyPr/>
          <a:lstStyle/>
          <a:p>
            <a:pPr lvl="0"/>
            <a:fld id="{E88AE73F-DCF4-4386-871C-00B0C8C1C737}" type="slidenum">
              <a:rPr lang="ru-RU" sz="3200">
                <a:solidFill>
                  <a:prstClr val="black">
                    <a:tint val="75000"/>
                  </a:prstClr>
                </a:solidFill>
                <a:latin typeface="Roboto" panose="02000000000000000000" pitchFamily="2" charset="0"/>
                <a:ea typeface="Roboto" panose="02000000000000000000" pitchFamily="2" charset="0"/>
              </a:rPr>
              <a:pPr lvl="0"/>
              <a:t>9</a:t>
            </a:fld>
            <a:endParaRPr lang="ru-RU" dirty="0">
              <a:solidFill>
                <a:prstClr val="black">
                  <a:tint val="75000"/>
                </a:prstClr>
              </a:solidFill>
              <a:latin typeface="Roboto" panose="02000000000000000000" pitchFamily="2" charset="0"/>
              <a:ea typeface="Roboto" panose="02000000000000000000" pitchFamily="2" charset="0"/>
            </a:endParaRPr>
          </a:p>
          <a:p>
            <a:endParaRPr lang="ru-RU" dirty="0">
              <a:latin typeface="Roboto" panose="02000000000000000000" pitchFamily="2" charset="0"/>
              <a:ea typeface="Roboto" panose="02000000000000000000" pitchFamily="2" charset="0"/>
            </a:endParaRPr>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nvGraphicFramePr>
        <p:xfrm>
          <a:off x="2979285" y="2564493"/>
          <a:ext cx="6644556" cy="382814"/>
        </p:xfrm>
        <a:graphic>
          <a:graphicData uri="http://schemas.openxmlformats.org/presentationml/2006/ole">
            <mc:AlternateContent xmlns:mc="http://schemas.openxmlformats.org/markup-compatibility/2006">
              <mc:Choice xmlns:v="urn:schemas-microsoft-com:vml" Requires="v">
                <p:oleObj spid="_x0000_s14340" name="Equation" r:id="rId3" imgW="4419360" imgH="253800" progId="Equation.DSMT4">
                  <p:embed/>
                </p:oleObj>
              </mc:Choice>
              <mc:Fallback>
                <p:oleObj name="Equation" r:id="rId3" imgW="4419360" imgH="253800" progId="Equation.DSMT4">
                  <p:embed/>
                  <p:pic>
                    <p:nvPicPr>
                      <p:cNvPr id="7" name="Объект 6"/>
                      <p:cNvPicPr>
                        <a:picLocks noChangeAspect="1" noChangeArrowheads="1"/>
                      </p:cNvPicPr>
                      <p:nvPr/>
                    </p:nvPicPr>
                    <p:blipFill>
                      <a:blip r:embed="rId4"/>
                      <a:srcRect/>
                      <a:stretch>
                        <a:fillRect/>
                      </a:stretch>
                    </p:blipFill>
                    <p:spPr bwMode="auto">
                      <a:xfrm>
                        <a:off x="2979285" y="2564493"/>
                        <a:ext cx="6644556" cy="382814"/>
                      </a:xfrm>
                      <a:prstGeom prst="rect">
                        <a:avLst/>
                      </a:prstGeom>
                      <a:noFill/>
                    </p:spPr>
                  </p:pic>
                </p:oleObj>
              </mc:Fallback>
            </mc:AlternateContent>
          </a:graphicData>
        </a:graphic>
      </p:graphicFrame>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2373" y="5076597"/>
            <a:ext cx="2804774" cy="179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080407" y="5269957"/>
            <a:ext cx="6096000" cy="1477328"/>
          </a:xfrm>
          <a:prstGeom prst="rect">
            <a:avLst/>
          </a:prstGeom>
        </p:spPr>
        <p:txBody>
          <a:bodyPr>
            <a:spAutoFit/>
          </a:bodyPr>
          <a:lstStyle/>
          <a:p>
            <a:pPr lvl="0">
              <a:spcBef>
                <a:spcPts val="1000"/>
              </a:spcBef>
            </a:pPr>
            <a:r>
              <a:rPr lang="en-US" i="1" dirty="0">
                <a:solidFill>
                  <a:prstClr val="black"/>
                </a:solidFill>
                <a:latin typeface="Times New Roman" panose="02020603050405020304" pitchFamily="18" charset="0"/>
                <a:ea typeface="Roboto" panose="02000000000000000000" pitchFamily="2" charset="0"/>
                <a:cs typeface="Times New Roman" panose="02020603050405020304" pitchFamily="18" charset="0"/>
              </a:rPr>
              <a:t>The optimal network configuration of UAV’s group obtained using Discrete Network Mode (DNM) by geometric modeling method. For example, estimation and finding the minimum cost path W1 for a UAV1 or UAVs group, W1=39 for fragment of the territory. </a:t>
            </a:r>
            <a:endParaRPr lang="ru-RU" i="1" dirty="0">
              <a:solidFill>
                <a:prstClr val="black"/>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8337356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2853</Words>
  <Application>Microsoft Office PowerPoint</Application>
  <PresentationFormat>Широкоэкранный</PresentationFormat>
  <Paragraphs>217</Paragraphs>
  <Slides>17</Slides>
  <Notes>2</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9" baseType="lpstr">
      <vt:lpstr>Arial</vt:lpstr>
      <vt:lpstr>Calibri</vt:lpstr>
      <vt:lpstr>Calibri Light</vt:lpstr>
      <vt:lpstr>Roboto</vt:lpstr>
      <vt:lpstr>Roboto Black</vt:lpstr>
      <vt:lpstr>Roboto Light</vt:lpstr>
      <vt:lpstr>Symbol</vt:lpstr>
      <vt:lpstr>Times</vt:lpstr>
      <vt:lpstr>Times New Roman</vt:lpstr>
      <vt:lpstr>Wingdings</vt:lpstr>
      <vt:lpstr>Тема Office</vt:lpstr>
      <vt:lpstr>Equation</vt:lpstr>
      <vt:lpstr>Презентация PowerPoint</vt:lpstr>
      <vt:lpstr>Презентация PowerPoint</vt:lpstr>
      <vt:lpstr>Презентация PowerPoint</vt:lpstr>
      <vt:lpstr>Презентация PowerPoint</vt:lpstr>
      <vt:lpstr>Презентация PowerPoint</vt:lpstr>
      <vt:lpstr>Control system of UAV’s group</vt:lpstr>
      <vt:lpstr>Control system of UAV’s group</vt:lpstr>
      <vt:lpstr>Estimation of areas in fragment of the territory (EJM &amp; Fuzzy-logic) </vt:lpstr>
      <vt:lpstr>Algorithm of determining the optimal configuration of the group</vt:lpstr>
      <vt:lpstr>Презентация PowerPoint</vt:lpstr>
      <vt:lpstr>Example of estimation minimal cost and safety of UAVs movement</vt:lpstr>
      <vt:lpstr>Minimal cost of UAV movement in town  using dynamic programming methods</vt:lpstr>
      <vt:lpstr>Презентация PowerPoint</vt:lpstr>
      <vt:lpstr>Презентация PowerPoint</vt:lpstr>
      <vt:lpstr>Certificates </vt:lpstr>
      <vt:lpstr>Участь в науково-практичних конференціях, наукові праці </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Shmelova</cp:lastModifiedBy>
  <cp:revision>7</cp:revision>
  <dcterms:created xsi:type="dcterms:W3CDTF">2019-05-22T17:41:07Z</dcterms:created>
  <dcterms:modified xsi:type="dcterms:W3CDTF">2020-05-27T19:14:24Z</dcterms:modified>
</cp:coreProperties>
</file>