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25"/>
  </p:notesMasterIdLst>
  <p:sldIdLst>
    <p:sldId id="256" r:id="rId2"/>
    <p:sldId id="257" r:id="rId3"/>
    <p:sldId id="318" r:id="rId4"/>
    <p:sldId id="337" r:id="rId5"/>
    <p:sldId id="273" r:id="rId6"/>
    <p:sldId id="373" r:id="rId7"/>
    <p:sldId id="374" r:id="rId8"/>
    <p:sldId id="356" r:id="rId9"/>
    <p:sldId id="357" r:id="rId10"/>
    <p:sldId id="359" r:id="rId11"/>
    <p:sldId id="371" r:id="rId12"/>
    <p:sldId id="370" r:id="rId13"/>
    <p:sldId id="363" r:id="rId14"/>
    <p:sldId id="367" r:id="rId15"/>
    <p:sldId id="375" r:id="rId16"/>
    <p:sldId id="364" r:id="rId17"/>
    <p:sldId id="376" r:id="rId18"/>
    <p:sldId id="377" r:id="rId19"/>
    <p:sldId id="365" r:id="rId20"/>
    <p:sldId id="369" r:id="rId21"/>
    <p:sldId id="368" r:id="rId22"/>
    <p:sldId id="366" r:id="rId23"/>
    <p:sldId id="372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3300"/>
    <a:srgbClr val="CDCDEF"/>
    <a:srgbClr val="BCBCEA"/>
    <a:srgbClr val="E8E8F8"/>
    <a:srgbClr val="DFDFF5"/>
    <a:srgbClr val="D5D5D5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5" autoAdjust="0"/>
    <p:restoredTop sz="89789" autoAdjust="0"/>
  </p:normalViewPr>
  <p:slideViewPr>
    <p:cSldViewPr>
      <p:cViewPr>
        <p:scale>
          <a:sx n="100" d="100"/>
          <a:sy n="100" d="100"/>
        </p:scale>
        <p:origin x="-822" y="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0;&#1040;&#1060;&#1045;&#1044;&#1056;&#1040;%20&#1040;&#1053;&#1057;\&#1087;&#1088;&#1077;&#1079;&#1077;&#1085;&#1090;&#1072;&#1094;&#1110;&#1103;%20&#1087;&#1077;&#1088;&#1089;&#1087;&#1077;&#1082;&#1090;&#1080;&#1074;&#1080;%20&#1040;&#1053;&#1057;\&#1085;&#1072;&#1074;&#1072;&#1085;&#1090;&#1072;&#1078;&#1077;&#1085;&#1085;&#1103;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0;&#1040;&#1060;&#1045;&#1044;&#1056;&#1040;%20&#1040;&#1053;&#1057;\&#1087;&#1088;&#1077;&#1079;&#1077;&#1085;&#1090;&#1072;&#1094;&#1110;&#1103;%20&#1087;&#1077;&#1088;&#1089;&#1087;&#1077;&#1082;&#1090;&#1080;&#1074;&#1080;%20&#1040;&#1053;&#1057;\&#1085;&#1072;&#1074;&#1072;&#1085;&#1090;&#1072;&#1078;&#1077;&#1085;&#1085;&#1103;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Лист1!$D$3</c:f>
              <c:strCache>
                <c:ptCount val="1"/>
                <c:pt idx="0">
                  <c:v>Кількість ставок</c:v>
                </c:pt>
              </c:strCache>
            </c:strRef>
          </c:tx>
          <c:invertIfNegative val="0"/>
          <c:cat>
            <c:strRef>
              <c:f>Лист1!$B$4:$B$9</c:f>
              <c:strCache>
                <c:ptCount val="6"/>
                <c:pt idx="0">
                  <c:v>2008/2009</c:v>
                </c:pt>
                <c:pt idx="1">
                  <c:v>2009/2010</c:v>
                </c:pt>
                <c:pt idx="2">
                  <c:v>2010/2011</c:v>
                </c:pt>
                <c:pt idx="3">
                  <c:v>2011/2012</c:v>
                </c:pt>
                <c:pt idx="4">
                  <c:v>2012/2013</c:v>
                </c:pt>
                <c:pt idx="5">
                  <c:v>2013/2014</c:v>
                </c:pt>
              </c:strCache>
            </c:strRef>
          </c:cat>
          <c:val>
            <c:numRef>
              <c:f>Лист1!$D$4:$D$9</c:f>
              <c:numCache>
                <c:formatCode>General</c:formatCode>
                <c:ptCount val="6"/>
                <c:pt idx="0">
                  <c:v>37.75</c:v>
                </c:pt>
                <c:pt idx="1">
                  <c:v>42</c:v>
                </c:pt>
                <c:pt idx="2">
                  <c:v>41.75</c:v>
                </c:pt>
                <c:pt idx="3">
                  <c:v>43</c:v>
                </c:pt>
                <c:pt idx="4">
                  <c:v>39.25</c:v>
                </c:pt>
                <c:pt idx="5">
                  <c:v>30.5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1654272"/>
        <c:axId val="141791232"/>
        <c:axId val="0"/>
      </c:bar3DChart>
      <c:catAx>
        <c:axId val="141654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41791232"/>
        <c:crosses val="autoZero"/>
        <c:auto val="1"/>
        <c:lblAlgn val="ctr"/>
        <c:lblOffset val="100"/>
        <c:noMultiLvlLbl val="0"/>
      </c:catAx>
      <c:valAx>
        <c:axId val="141791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16542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Лист1!$C$3</c:f>
              <c:strCache>
                <c:ptCount val="1"/>
                <c:pt idx="0">
                  <c:v>Кількість навчальних годин</c:v>
                </c:pt>
              </c:strCache>
            </c:strRef>
          </c:tx>
          <c:invertIfNegative val="0"/>
          <c:cat>
            <c:strRef>
              <c:f>Лист1!$B$4:$B$9</c:f>
              <c:strCache>
                <c:ptCount val="6"/>
                <c:pt idx="0">
                  <c:v>2008/2009</c:v>
                </c:pt>
                <c:pt idx="1">
                  <c:v>2009/2010</c:v>
                </c:pt>
                <c:pt idx="2">
                  <c:v>2010/2011</c:v>
                </c:pt>
                <c:pt idx="3">
                  <c:v>2011/2012</c:v>
                </c:pt>
                <c:pt idx="4">
                  <c:v>2012/2013</c:v>
                </c:pt>
                <c:pt idx="5">
                  <c:v>2013/2014</c:v>
                </c:pt>
              </c:strCache>
            </c:strRef>
          </c:cat>
          <c:val>
            <c:numRef>
              <c:f>Лист1!$C$4:$C$9</c:f>
              <c:numCache>
                <c:formatCode>General</c:formatCode>
                <c:ptCount val="6"/>
                <c:pt idx="0">
                  <c:v>28513</c:v>
                </c:pt>
                <c:pt idx="1">
                  <c:v>32930</c:v>
                </c:pt>
                <c:pt idx="2">
                  <c:v>32640</c:v>
                </c:pt>
                <c:pt idx="3">
                  <c:v>29285</c:v>
                </c:pt>
                <c:pt idx="4">
                  <c:v>27553</c:v>
                </c:pt>
                <c:pt idx="5">
                  <c:v>23583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1808768"/>
        <c:axId val="141810304"/>
        <c:axId val="0"/>
      </c:bar3DChart>
      <c:catAx>
        <c:axId val="141808768"/>
        <c:scaling>
          <c:orientation val="minMax"/>
        </c:scaling>
        <c:delete val="0"/>
        <c:axPos val="b"/>
        <c:majorTickMark val="out"/>
        <c:minorTickMark val="none"/>
        <c:tickLblPos val="nextTo"/>
        <c:crossAx val="141810304"/>
        <c:crosses val="autoZero"/>
        <c:auto val="1"/>
        <c:lblAlgn val="ctr"/>
        <c:lblOffset val="100"/>
        <c:noMultiLvlLbl val="0"/>
      </c:catAx>
      <c:valAx>
        <c:axId val="141810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180876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43A36F7-6015-4211-A2B3-69800FB8D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778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8BAC4A6-BD21-4FFA-9FB3-3A8EE3A7DE69}" type="slidenum">
              <a:rPr lang="ru-RU" smtClean="0"/>
              <a:pPr eaLnBrk="1" hangingPunct="1"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B588A55-310B-4592-99F0-BCCC285131B0}" type="slidenum">
              <a:rPr lang="ru-RU" smtClean="0"/>
              <a:pPr eaLnBrk="1" hangingPunct="1"/>
              <a:t>8</a:t>
            </a:fld>
            <a:endParaRPr lang="ru-RU" smtClean="0"/>
          </a:p>
        </p:txBody>
      </p:sp>
      <p:sp>
        <p:nvSpPr>
          <p:cNvPr id="2867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6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fld id="{D4C94726-C3D0-4C53-8C9E-E65C46F4414E}" type="slidenum">
              <a:rPr lang="ru-RU" sz="1200"/>
              <a:pPr algn="r"/>
              <a:t>8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901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01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6EBE6-4476-4BF2-84C4-AE232BD26FA3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3D02F-8785-4C21-BE96-18C2DA06C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61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4FAA-3DF3-4AC1-B7CF-01112A231F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BBE93-AA99-4675-9E86-78052F3FCE07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35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46F0E-73C7-4ECD-A9F4-E7CDC16E73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41698-1176-4ACA-8639-D4D5051F379A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899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F7733-209B-4D5D-9C4E-B1C5F72FA7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9B58A-9B41-4E69-94F8-C5E91081BC19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0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C190E-3EEA-48E6-BDA8-20217F289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30E38-B95B-4466-930F-72CB0E8534DA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5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F767E-CD76-4034-B3AF-6466DE169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49370-4516-4007-8DA1-34FF8C6579E9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85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13161-ED82-479B-A367-353F5C9522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64B5C-B6CE-4D2D-A509-B1F99518E857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57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0FCDC-1020-4EEF-A62B-F9C9A0C8FF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7252A-67C2-4FE4-998A-9A53DF3D6FAD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571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71DE0-FD39-4881-8A30-58270ACB0C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34F5A-A695-4568-9943-897DD8A5C543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66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EFB10-BE98-4F29-9660-511FC35223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A074D-7654-45E9-AC6B-10130BB9BA68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181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38659-F6CC-4B75-B46A-9E31343B44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556A5-F78C-498E-8442-F73419F75FCA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53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6813-B337-47F9-9E89-24ABD8528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04E78-2629-4579-ACC6-73DCF5815574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76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F911C1C4-806C-49DF-BD83-ED3210B98A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909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909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909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8909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8909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8909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8909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910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8910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91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78A71A55-3C17-4F7D-AC0E-13D4561268C2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gif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gi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ChangeArrowheads="1"/>
          </p:cNvSpPr>
          <p:nvPr/>
        </p:nvSpPr>
        <p:spPr bwMode="auto">
          <a:xfrm>
            <a:off x="539750" y="2276475"/>
            <a:ext cx="7773988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3200" b="1" dirty="0">
                <a:solidFill>
                  <a:srgbClr val="000099"/>
                </a:solidFill>
              </a:rPr>
              <a:t>Про </a:t>
            </a:r>
            <a:r>
              <a:rPr lang="ru-RU" sz="3200" b="1" dirty="0" err="1">
                <a:solidFill>
                  <a:srgbClr val="000099"/>
                </a:solidFill>
              </a:rPr>
              <a:t>діяльність</a:t>
            </a:r>
            <a:r>
              <a:rPr lang="ru-RU" sz="3200" b="1" dirty="0">
                <a:solidFill>
                  <a:srgbClr val="000099"/>
                </a:solidFill>
              </a:rPr>
              <a:t> і </a:t>
            </a:r>
            <a:r>
              <a:rPr lang="ru-RU" sz="3200" b="1" dirty="0" err="1">
                <a:solidFill>
                  <a:srgbClr val="000099"/>
                </a:solidFill>
              </a:rPr>
              <a:t>перспективи</a:t>
            </a:r>
            <a:r>
              <a:rPr lang="ru-RU" sz="3200" b="1" dirty="0">
                <a:solidFill>
                  <a:srgbClr val="000099"/>
                </a:solidFill>
              </a:rPr>
              <a:t> </a:t>
            </a:r>
            <a:r>
              <a:rPr lang="ru-RU" sz="3200" b="1" dirty="0" err="1">
                <a:solidFill>
                  <a:srgbClr val="000099"/>
                </a:solidFill>
              </a:rPr>
              <a:t>розвитку</a:t>
            </a:r>
            <a:r>
              <a:rPr lang="ru-RU" sz="3200" b="1" dirty="0">
                <a:solidFill>
                  <a:srgbClr val="000099"/>
                </a:solidFill>
              </a:rPr>
              <a:t> </a:t>
            </a:r>
            <a:r>
              <a:rPr lang="ru-RU" sz="3200" b="1" dirty="0" err="1">
                <a:solidFill>
                  <a:srgbClr val="000099"/>
                </a:solidFill>
              </a:rPr>
              <a:t>кафедри</a:t>
            </a:r>
            <a:r>
              <a:rPr lang="ru-RU" sz="3200" b="1" dirty="0">
                <a:solidFill>
                  <a:srgbClr val="000099"/>
                </a:solidFill>
              </a:rPr>
              <a:t>  АНС</a:t>
            </a:r>
            <a:endParaRPr lang="en-US" sz="3200" b="1" dirty="0">
              <a:solidFill>
                <a:srgbClr val="000099"/>
              </a:solidFill>
            </a:endParaRPr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2195513" y="620713"/>
            <a:ext cx="52562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uk-UA" sz="1400" b="1" i="1">
                <a:solidFill>
                  <a:schemeClr val="accent2"/>
                </a:solidFill>
              </a:rPr>
              <a:t>НАЦІОНАЛЬНИЙ АВІАЦІЙНИЙ УНІВЕРСИТЕТ</a:t>
            </a:r>
          </a:p>
        </p:txBody>
      </p:sp>
      <p:sp>
        <p:nvSpPr>
          <p:cNvPr id="5124" name="Rectangle 10"/>
          <p:cNvSpPr>
            <a:spLocks noChangeArrowheads="1"/>
          </p:cNvSpPr>
          <p:nvPr/>
        </p:nvSpPr>
        <p:spPr bwMode="auto">
          <a:xfrm>
            <a:off x="1979613" y="981075"/>
            <a:ext cx="60499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-4761" bIns="76176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uk-UA" b="1">
                <a:solidFill>
                  <a:srgbClr val="002060"/>
                </a:solidFill>
              </a:rPr>
              <a:t>Кафедра аеронавігаційних систем</a:t>
            </a:r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250825" y="981075"/>
            <a:ext cx="8064500" cy="273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190500" algn="just">
              <a:buFont typeface="Arial" pitchFamily="34" charset="0"/>
              <a:buNone/>
            </a:pPr>
            <a:r>
              <a:rPr lang="uk-UA" sz="1400"/>
              <a:t>Навчальна робота</a:t>
            </a:r>
          </a:p>
          <a:p>
            <a:pPr indent="190500" algn="just">
              <a:buFont typeface="Arial" pitchFamily="34" charset="0"/>
              <a:buNone/>
            </a:pPr>
            <a:r>
              <a:rPr lang="uk-UA" sz="1400"/>
              <a:t>1. Аналіз існуючої підготовки в бакалавраті “Аеронавігація”</a:t>
            </a:r>
          </a:p>
          <a:p>
            <a:pPr indent="190500" algn="just"/>
            <a:r>
              <a:rPr lang="uk-UA" sz="1400"/>
              <a:t>2. Аналіз потреб на ринку праці</a:t>
            </a:r>
          </a:p>
          <a:p>
            <a:pPr indent="190500" algn="just"/>
            <a:r>
              <a:rPr lang="uk-UA" sz="1400"/>
              <a:t>3. Відкриття нових спеціалізацій і спеціальностей, привабливих для молоді</a:t>
            </a:r>
          </a:p>
          <a:p>
            <a:pPr indent="190500" algn="just"/>
            <a:r>
              <a:rPr lang="uk-UA" sz="1400"/>
              <a:t>5. Відкриття нового бакалаврату</a:t>
            </a:r>
          </a:p>
          <a:p>
            <a:pPr indent="190500" algn="just"/>
            <a:r>
              <a:rPr lang="uk-UA" sz="1400"/>
              <a:t>6.Робота над розробленням та затвердженням нового  (третього) покоління галузевих стандартів вищої освіти: освітньо-кваліфікаційної характеристики, освітньо-професійної програми, засобів діагностики рівня освітньо-професійної підготовки випускника вищого навчального закладу) для всіх освітньо-кваліфікаційних рівнів за напрямом пдготовки «Аеронавігація» .</a:t>
            </a:r>
          </a:p>
          <a:p>
            <a:pPr indent="190500" algn="just"/>
            <a:r>
              <a:rPr lang="uk-UA" sz="1400"/>
              <a:t>7. Системний підхід до підготовки фахівців з циклом навчання:</a:t>
            </a:r>
          </a:p>
          <a:p>
            <a:pPr indent="190500" algn="just"/>
            <a:r>
              <a:rPr lang="uk-UA" sz="1400">
                <a:solidFill>
                  <a:srgbClr val="000099"/>
                </a:solidFill>
              </a:rPr>
              <a:t>Знання технології </a:t>
            </a:r>
            <a:r>
              <a:rPr lang="uk-UA" sz="1400">
                <a:solidFill>
                  <a:srgbClr val="000099"/>
                </a:solidFill>
                <a:sym typeface="Symbol" pitchFamily="18" charset="2"/>
              </a:rPr>
              <a:t> </a:t>
            </a:r>
            <a:r>
              <a:rPr lang="uk-UA" sz="1400">
                <a:solidFill>
                  <a:srgbClr val="000099"/>
                </a:solidFill>
              </a:rPr>
              <a:t>моделювання </a:t>
            </a:r>
            <a:r>
              <a:rPr lang="uk-UA" sz="1400">
                <a:solidFill>
                  <a:srgbClr val="000099"/>
                </a:solidFill>
                <a:sym typeface="Symbol" pitchFamily="18" charset="2"/>
              </a:rPr>
              <a:t> </a:t>
            </a:r>
            <a:r>
              <a:rPr lang="uk-UA" sz="1400">
                <a:solidFill>
                  <a:srgbClr val="000099"/>
                </a:solidFill>
              </a:rPr>
              <a:t>проектування </a:t>
            </a:r>
            <a:r>
              <a:rPr lang="uk-UA" sz="1400">
                <a:solidFill>
                  <a:srgbClr val="000099"/>
                </a:solidFill>
                <a:sym typeface="Symbol" pitchFamily="18" charset="2"/>
              </a:rPr>
              <a:t> </a:t>
            </a:r>
            <a:r>
              <a:rPr lang="uk-UA" sz="1400">
                <a:solidFill>
                  <a:srgbClr val="000099"/>
                </a:solidFill>
              </a:rPr>
              <a:t>програмування</a:t>
            </a:r>
            <a:r>
              <a:rPr lang="ru-RU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 bwMode="auto">
          <a:xfrm>
            <a:off x="1258888" y="549275"/>
            <a:ext cx="63373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uk-UA" b="1">
                <a:solidFill>
                  <a:srgbClr val="000099"/>
                </a:solidFill>
              </a:rPr>
              <a:t>Пропозиції  щодо розвитку кафедри АНС</a:t>
            </a:r>
          </a:p>
          <a:p>
            <a:pPr algn="ctr"/>
            <a:endParaRPr lang="ru-RU" b="1"/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187450" y="3573463"/>
          <a:ext cx="6265863" cy="328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Диаграмма" r:id="rId4" imgW="6467424" imgH="3581273" progId="Excel.Chart.8">
                  <p:embed/>
                </p:oleObj>
              </mc:Choice>
              <mc:Fallback>
                <p:oleObj name="Диаграмма" r:id="rId4" imgW="6467424" imgH="3581273" progId="Excel.Char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573463"/>
                        <a:ext cx="6265863" cy="328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7991475" cy="955675"/>
          </a:xfrm>
        </p:spPr>
        <p:txBody>
          <a:bodyPr/>
          <a:lstStyle/>
          <a:p>
            <a:pPr algn="ctr" eaLnBrk="1" hangingPunct="1"/>
            <a:r>
              <a:rPr lang="ru-RU" sz="1800" b="1" smtClean="0">
                <a:solidFill>
                  <a:srgbClr val="000099"/>
                </a:solidFill>
              </a:rPr>
              <a:t>Науково-методичний семінар</a:t>
            </a:r>
            <a:br>
              <a:rPr lang="ru-RU" sz="1800" b="1" smtClean="0">
                <a:solidFill>
                  <a:srgbClr val="000099"/>
                </a:solidFill>
              </a:rPr>
            </a:br>
            <a:r>
              <a:rPr lang="ru-RU" sz="1600" smtClean="0">
                <a:solidFill>
                  <a:srgbClr val="000099"/>
                </a:solidFill>
              </a:rPr>
              <a:t> Тема: Удосконалення професійної підготовки фахівців аеронавігаційної системи;</a:t>
            </a:r>
            <a:br>
              <a:rPr lang="ru-RU" sz="1600" smtClean="0">
                <a:solidFill>
                  <a:srgbClr val="000099"/>
                </a:solidFill>
              </a:rPr>
            </a:br>
            <a:r>
              <a:rPr lang="ru-RU" sz="1400" i="1" smtClean="0">
                <a:solidFill>
                  <a:srgbClr val="000099"/>
                </a:solidFill>
              </a:rPr>
              <a:t> </a:t>
            </a:r>
            <a:br>
              <a:rPr lang="ru-RU" sz="1400" i="1" smtClean="0">
                <a:solidFill>
                  <a:srgbClr val="000099"/>
                </a:solidFill>
              </a:rPr>
            </a:br>
            <a:r>
              <a:rPr lang="ru-RU" sz="1400" i="1" smtClean="0">
                <a:solidFill>
                  <a:srgbClr val="000099"/>
                </a:solidFill>
              </a:rPr>
              <a:t>Дата проведення: 02.12.2013 </a:t>
            </a:r>
            <a:br>
              <a:rPr lang="ru-RU" sz="1400" i="1" smtClean="0">
                <a:solidFill>
                  <a:srgbClr val="000099"/>
                </a:solidFill>
              </a:rPr>
            </a:br>
            <a:endParaRPr lang="ru-RU" sz="1400" i="1" smtClean="0">
              <a:solidFill>
                <a:srgbClr val="000099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3100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200" b="1" smtClean="0"/>
              <a:t>Основні питання, що пропонуються для обговорення: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200" b="1" i="1" smtClean="0"/>
              <a:t>Робота над розробленням та затвердженням нового  (третього) покоління галузевих стандартів вищої освіти: </a:t>
            </a:r>
          </a:p>
          <a:p>
            <a:pPr eaLnBrk="1" hangingPunct="1">
              <a:lnSpc>
                <a:spcPct val="80000"/>
              </a:lnSpc>
            </a:pPr>
            <a:r>
              <a:rPr lang="uk-UA" sz="1200" b="1" i="1" smtClean="0"/>
              <a:t>освітньо-кваліфікаційної характеристики, </a:t>
            </a:r>
          </a:p>
          <a:p>
            <a:pPr eaLnBrk="1" hangingPunct="1">
              <a:lnSpc>
                <a:spcPct val="80000"/>
              </a:lnSpc>
            </a:pPr>
            <a:r>
              <a:rPr lang="uk-UA" sz="1200" b="1" i="1" smtClean="0"/>
              <a:t>освітньо-професійної програми, </a:t>
            </a:r>
          </a:p>
          <a:p>
            <a:pPr eaLnBrk="1" hangingPunct="1">
              <a:lnSpc>
                <a:spcPct val="80000"/>
              </a:lnSpc>
            </a:pPr>
            <a:r>
              <a:rPr lang="uk-UA" sz="1200" b="1" i="1" smtClean="0"/>
              <a:t>засобів діагностики рівня освітньо-професійної підготовки випускника вищого навчального закладу для всіх освітньо-кваліфікаційних рівнів за напрямом підготовки «Аеронавігація»</a:t>
            </a:r>
            <a:r>
              <a:rPr lang="uk-UA" sz="1200" i="1" smtClean="0"/>
              <a:t> </a:t>
            </a:r>
            <a:endParaRPr lang="ru-RU" sz="12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2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ОСВІТНЬО-КВАЛІФІКАЦІЙНА ХАРАКТЕРИСТИКА БАЛАКАВРА</a:t>
            </a:r>
            <a:br>
              <a:rPr lang="ru-RU" sz="1400" b="1" smtClean="0"/>
            </a:br>
            <a:r>
              <a:rPr lang="ru-RU" sz="1400" b="1" smtClean="0"/>
              <a:t>з напряму підготовки «Аеронавігація»</a:t>
            </a:r>
            <a:br>
              <a:rPr lang="ru-RU" sz="1400" b="1" smtClean="0"/>
            </a:br>
            <a:endParaRPr lang="ru-RU" sz="14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b="1" smtClean="0"/>
              <a:t>ГАЛУЗЬ ЗНАНЬ  0701 «Транспорт і транспортна інфраструктура»</a:t>
            </a:r>
            <a:endParaRPr lang="ru-RU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b="1" smtClean="0"/>
              <a:t>НАПРЯМ ПІДГОТОВКИ  070102 «Аеронавігація»</a:t>
            </a:r>
            <a:endParaRPr lang="ru-RU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b="1" smtClean="0"/>
              <a:t>КВАЛІФІКАЦІЇ: </a:t>
            </a:r>
            <a:endParaRPr lang="ru-RU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uk-UA" sz="14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b="1" smtClean="0"/>
              <a:t>3143 «Пілот (другий пілот)»</a:t>
            </a:r>
            <a:endParaRPr lang="ru-RU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b="1" smtClean="0"/>
              <a:t>3144 «Диспетчер управління повітряним рухом»</a:t>
            </a:r>
            <a:endParaRPr lang="ru-RU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b="1" smtClean="0"/>
              <a:t>3144 «Диспетчер із забезпечення польотів»</a:t>
            </a:r>
            <a:endParaRPr lang="ru-RU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b="1" smtClean="0"/>
              <a:t>3119 «Технік з аварійно-рятувальних робіт»</a:t>
            </a:r>
            <a:endParaRPr lang="ru-RU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b="1" smtClean="0"/>
              <a:t>3132 «Радіоелектронік»</a:t>
            </a:r>
            <a:endParaRPr lang="ru-RU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b="1" smtClean="0"/>
              <a:t>3144 «Оператор наземних засобів керування безпілотним літальним апаратом»</a:t>
            </a:r>
            <a:endParaRPr lang="ru-RU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b="1" smtClean="0"/>
              <a:t>3139 «Технік-оператор електронного устаткування»</a:t>
            </a:r>
            <a:endParaRPr lang="ru-RU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b="1" smtClean="0"/>
              <a:t>3121 «Фахівець з інформаційних технологій»</a:t>
            </a:r>
            <a:endParaRPr lang="ru-RU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uk-UA" sz="1400" smtClean="0"/>
          </a:p>
          <a:p>
            <a:pPr eaLnBrk="1" hangingPunct="1">
              <a:lnSpc>
                <a:spcPct val="80000"/>
              </a:lnSpc>
            </a:pPr>
            <a:endParaRPr lang="ru-RU" sz="1400" smtClean="0"/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31"/>
          <p:cNvGraphicFramePr>
            <a:graphicFrameLocks noChangeAspect="1"/>
          </p:cNvGraphicFramePr>
          <p:nvPr/>
        </p:nvGraphicFramePr>
        <p:xfrm>
          <a:off x="85725" y="838200"/>
          <a:ext cx="8686800" cy="585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Документ" r:id="rId3" imgW="9773224" imgH="6518160" progId="Word.Document.8">
                  <p:embed/>
                </p:oleObj>
              </mc:Choice>
              <mc:Fallback>
                <p:oleObj name="Документ" r:id="rId3" imgW="9773224" imgH="6518160" progId="Word.Document.8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" y="838200"/>
                        <a:ext cx="8686800" cy="585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2700338" y="476250"/>
            <a:ext cx="64436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b="1">
                <a:solidFill>
                  <a:srgbClr val="000099"/>
                </a:solidFill>
              </a:rPr>
              <a:t>Схема відкриття  нових спеціальностей</a:t>
            </a:r>
            <a:endParaRPr lang="ru-RU" b="1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684213" y="650875"/>
            <a:ext cx="7343775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ctr"/>
            <a:r>
              <a:rPr lang="uk-UA" sz="1400"/>
              <a:t>		</a:t>
            </a:r>
            <a:r>
              <a:rPr lang="uk-UA" b="1">
                <a:solidFill>
                  <a:srgbClr val="000099"/>
                </a:solidFill>
              </a:rPr>
              <a:t>План заходів щодо відкриття нових спеціалізацій</a:t>
            </a:r>
          </a:p>
          <a:p>
            <a:pPr marL="342900" indent="-342900" algn="just"/>
            <a:endParaRPr lang="ru-RU" sz="1600">
              <a:solidFill>
                <a:srgbClr val="000099"/>
              </a:solidFill>
            </a:endParaRPr>
          </a:p>
          <a:p>
            <a:pPr marL="800100" lvl="1" indent="-342900" algn="just">
              <a:buFontTx/>
              <a:buChar char="•"/>
            </a:pPr>
            <a:r>
              <a:rPr lang="uk-UA" sz="1600"/>
              <a:t>Призначення відповідального за ліцензування спеціалізацій</a:t>
            </a:r>
          </a:p>
          <a:p>
            <a:pPr marL="800100" lvl="1" indent="-342900" algn="just">
              <a:buFontTx/>
              <a:buChar char="•"/>
            </a:pPr>
            <a:r>
              <a:rPr lang="uk-UA" sz="1600"/>
              <a:t>Підготовка варіативних компонент ОКХ,ОПП, ЗД</a:t>
            </a:r>
          </a:p>
          <a:p>
            <a:pPr marL="800100" lvl="1" indent="-342900" algn="just">
              <a:buFontTx/>
              <a:buChar char="•"/>
            </a:pPr>
            <a:r>
              <a:rPr lang="uk-UA" sz="1600"/>
              <a:t>Підготовка НП, РНП</a:t>
            </a:r>
          </a:p>
          <a:p>
            <a:pPr marL="800100" lvl="1" indent="-342900" algn="just">
              <a:buFontTx/>
              <a:buChar char="•"/>
            </a:pPr>
            <a:r>
              <a:rPr lang="uk-UA" sz="1600"/>
              <a:t>Підготовка Навчальних програм</a:t>
            </a:r>
          </a:p>
          <a:p>
            <a:pPr marL="800100" lvl="1" indent="-342900" algn="just">
              <a:buFontTx/>
              <a:buChar char="•"/>
            </a:pPr>
            <a:r>
              <a:rPr lang="uk-UA" sz="1600"/>
              <a:t>Підготовка робочих навчальних програм</a:t>
            </a:r>
          </a:p>
          <a:p>
            <a:pPr marL="800100" lvl="1" indent="-342900" algn="just">
              <a:buFontTx/>
              <a:buChar char="•"/>
            </a:pPr>
            <a:r>
              <a:rPr lang="uk-UA" sz="1600"/>
              <a:t>Листи підтримки</a:t>
            </a:r>
          </a:p>
          <a:p>
            <a:pPr marL="800100" lvl="1" indent="-342900" algn="just">
              <a:buFontTx/>
              <a:buChar char="•"/>
            </a:pPr>
            <a:r>
              <a:rPr lang="uk-UA" sz="1600"/>
              <a:t>НМКД для нових спеціалізацій</a:t>
            </a:r>
          </a:p>
          <a:p>
            <a:pPr marL="800100" lvl="1" indent="-342900" algn="just">
              <a:buFontTx/>
              <a:buChar char="•"/>
            </a:pPr>
            <a:endParaRPr lang="uk-UA" sz="1600"/>
          </a:p>
          <a:p>
            <a:pPr marL="342900" indent="-342900" algn="just">
              <a:buFontTx/>
              <a:buChar char="•"/>
            </a:pPr>
            <a:endParaRPr lang="uk-UA" sz="1400"/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  <p:graphicFrame>
        <p:nvGraphicFramePr>
          <p:cNvPr id="11301" name="Group 37"/>
          <p:cNvGraphicFramePr>
            <a:graphicFrameLocks noGrp="1"/>
          </p:cNvGraphicFramePr>
          <p:nvPr/>
        </p:nvGraphicFramePr>
        <p:xfrm>
          <a:off x="395288" y="3500438"/>
          <a:ext cx="8353425" cy="2709863"/>
        </p:xfrm>
        <a:graphic>
          <a:graphicData uri="http://schemas.openxmlformats.org/drawingml/2006/table">
            <a:tbl>
              <a:tblPr/>
              <a:tblGrid>
                <a:gridCol w="654050"/>
                <a:gridCol w="3451225"/>
                <a:gridCol w="2344737"/>
                <a:gridCol w="1903413"/>
              </a:tblGrid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Спеціалізації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Робоча група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Керівник групи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+mj-lt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7.07010202.02  Управління безпілотними авіаційними системами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Чепіженко В.І.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Луппо О.Є.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Кабанячий В.В.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Чепіженко В.І.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+mj-lt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7.07010203.03  Безпілотні авіаційні системи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Чепіженко В.І.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Пономоренко С.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Чепіженко В.І.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+mj-lt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7.07010203.04  Аерокосмічні інформаційні технології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Конін В.В.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Погурельський О.С.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Знаковська Є.А.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Конін В.В.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77" marR="631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2627313" y="620713"/>
            <a:ext cx="388778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uk-UA" b="1">
                <a:solidFill>
                  <a:srgbClr val="000099"/>
                </a:solidFill>
              </a:rPr>
              <a:t>Ліцензування</a:t>
            </a:r>
            <a:r>
              <a:rPr lang="uk-UA" b="1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uk-UA" b="1">
                <a:solidFill>
                  <a:srgbClr val="000099"/>
                </a:solidFill>
              </a:rPr>
              <a:t>спеціалізації</a:t>
            </a:r>
            <a:endParaRPr lang="ru-RU" b="1">
              <a:solidFill>
                <a:srgbClr val="000099"/>
              </a:solidFill>
            </a:endParaRPr>
          </a:p>
          <a:p>
            <a:pPr algn="ctr" eaLnBrk="0" hangingPunct="0"/>
            <a:endParaRPr lang="uk-UA" sz="1600" b="1"/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16388" name="Rectangle 1"/>
          <p:cNvSpPr>
            <a:spLocks noChangeArrowheads="1"/>
          </p:cNvSpPr>
          <p:nvPr/>
        </p:nvSpPr>
        <p:spPr bwMode="auto">
          <a:xfrm>
            <a:off x="900113" y="1274763"/>
            <a:ext cx="7129462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ctr" eaLnBrk="0" hangingPunct="0"/>
            <a:r>
              <a:rPr lang="uk-UA" sz="1600"/>
              <a:t>Відповідальний за ліцензування спеціалізацій – доц. Остроумов І.В.:</a:t>
            </a:r>
          </a:p>
          <a:p>
            <a:pPr marL="800100" lvl="1" indent="-342900" algn="just" eaLnBrk="0" hangingPunct="0">
              <a:buFont typeface="Arial" pitchFamily="34" charset="0"/>
              <a:buNone/>
            </a:pPr>
            <a:endParaRPr lang="uk-UA" sz="1600"/>
          </a:p>
          <a:p>
            <a:pPr marL="800100" lvl="1" indent="-342900" algn="just">
              <a:buFontTx/>
              <a:buChar char="•"/>
            </a:pPr>
            <a:r>
              <a:rPr lang="uk-UA" sz="1600"/>
              <a:t> Підготовка ліцензійних справ відповідно до Наказу МОНУ від 17.09.2012 р. №  1021 “Про затвердження примірних зразків документів, що додаються до заяв, для проведення ліцензування освітніх послуг у сфері дошкільної, загальної середньої, позашкільної, професійно-технічної та вищої освіти” для кваліфікацій:</a:t>
            </a:r>
          </a:p>
          <a:p>
            <a:pPr marL="800100" lvl="1" indent="-342900" algn="just">
              <a:buFontTx/>
              <a:buChar char="•"/>
            </a:pPr>
            <a:endParaRPr lang="uk-UA" sz="1600"/>
          </a:p>
          <a:p>
            <a:pPr marL="800100" lvl="1" indent="-342900"/>
            <a:r>
              <a:rPr lang="uk-UA" sz="1600"/>
              <a:t>3144«Оператор наземних засобів керування безпілотним літальним апаратом»</a:t>
            </a:r>
          </a:p>
          <a:p>
            <a:pPr marL="800100" lvl="1" indent="-342900"/>
            <a:r>
              <a:rPr lang="uk-UA" sz="1600"/>
              <a:t>3139«Технік-оператор електронного  устаткування»</a:t>
            </a:r>
          </a:p>
          <a:p>
            <a:pPr marL="800100" lvl="1" indent="-342900"/>
            <a:r>
              <a:rPr lang="uk-UA" sz="1600"/>
              <a:t>3121«Фахівці з інформаційних технологій» </a:t>
            </a:r>
          </a:p>
          <a:p>
            <a:pPr marL="800100" lvl="1" indent="-342900" algn="just">
              <a:buFontTx/>
              <a:buAutoNum type="arabicPeriod"/>
            </a:pPr>
            <a:endParaRPr lang="uk-UA" sz="1600"/>
          </a:p>
          <a:p>
            <a:pPr marL="800100" lvl="1" indent="-342900" algn="just"/>
            <a:r>
              <a:rPr lang="uk-UA" sz="1600"/>
              <a:t>2. Внесення змін до ПРАВИЛ прийому до навчальних закладів на 2014/2015 р.р</a:t>
            </a:r>
          </a:p>
          <a:p>
            <a:pPr marL="800100" lvl="1" indent="-342900" algn="just">
              <a:buFontTx/>
              <a:buAutoNum type="arabicPeriod"/>
            </a:pPr>
            <a:endParaRPr lang="uk-UA" sz="1600">
              <a:cs typeface="Times New Roman" pitchFamily="18" charset="0"/>
            </a:endParaRPr>
          </a:p>
          <a:p>
            <a:pPr marL="800100" lvl="1" indent="-342900" algn="just" eaLnBrk="0" hangingPunct="0">
              <a:buFont typeface="Arial" pitchFamily="34" charset="0"/>
              <a:buAutoNum type="arabicPeriod"/>
            </a:pPr>
            <a:endParaRPr lang="uk-UA" sz="1600">
              <a:cs typeface="Times New Roman" pitchFamily="18" charset="0"/>
            </a:endParaRPr>
          </a:p>
          <a:p>
            <a:pPr marL="342900" indent="-342900" algn="ctr" eaLnBrk="0" hangingPunct="0"/>
            <a:endParaRPr lang="uk-UA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229600" cy="647700"/>
          </a:xfrm>
        </p:spPr>
        <p:txBody>
          <a:bodyPr/>
          <a:lstStyle/>
          <a:p>
            <a:pPr algn="ctr" eaLnBrk="1" hangingPunct="1"/>
            <a:r>
              <a:rPr lang="uk-UA" sz="1800" b="1" smtClean="0">
                <a:solidFill>
                  <a:srgbClr val="000099"/>
                </a:solidFill>
              </a:rPr>
              <a:t>2. Методична робота (відповідальний Ларін В.Ю.)</a:t>
            </a:r>
            <a:endParaRPr lang="ru-RU" sz="1800" b="1" smtClean="0">
              <a:solidFill>
                <a:srgbClr val="000099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80400" cy="44656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600" smtClean="0"/>
              <a:t>Пропозиція кафедри АНС стосується розширення та узаконювання електронних варіантів методичних рекомендацій, які викладачі вважають за потрібне не друкувати у паперовому варіанті. Ми бачимо таку спрощену процедуру оформлення методичних рекомендацій у електронному вигляді :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викладач оформлює рукопис згідно вимог МРР до його оформлення;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рукопис розглядається та затверджується на відповідній кафедрі;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рукопис розглядається та затверджується на НМР відповідного інституту;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затверджений рукопис в одному (двох) екземплярах друкують на кафедрі, на титульному листі вказують номер та дату протоколу затвердження на НМР та розміщують у папку із НМКД тієї дисципліни до якої цей рукопис відноситься;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електронний варіант затвердженого рукопису розміщують на сайті кафедри.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uk-UA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uk-UA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600" smtClean="0"/>
              <a:t>Переваги запропонованої процедури очевидні :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студенти завжди можуть самі у будь-який час взяти на сайті потрібні матеріали, при необхідності роздрукувати потрібні їм фрагменти;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викладач має можливість швидко врахувати нові вимоги або ситуації, внести зміни в електронний метод. посібник та викласти оновлену версію на сайті кафедри;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потужності типографія звільнюються для друку найбільш потрібних матеріалів – підручників, наукових монографій, фахових видань НАУ, матеріалів конференцій, симпозіумів, семінарів, які проходять у НАУ й загальноуніверситетських методичних та інших матеріалів.</a:t>
            </a:r>
            <a:endParaRPr lang="ru-RU" sz="1600" smtClean="0"/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1476375" y="1628775"/>
            <a:ext cx="5543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endParaRPr lang="uk-UA"/>
          </a:p>
        </p:txBody>
      </p:sp>
      <p:sp>
        <p:nvSpPr>
          <p:cNvPr id="18435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501650"/>
          </a:xfrm>
        </p:spPr>
        <p:txBody>
          <a:bodyPr/>
          <a:lstStyle/>
          <a:p>
            <a:pPr algn="ctr" eaLnBrk="1" hangingPunct="1"/>
            <a:r>
              <a:rPr lang="uk-UA" sz="1800" b="1" smtClean="0">
                <a:solidFill>
                  <a:srgbClr val="000099"/>
                </a:solidFill>
              </a:rPr>
              <a:t>3.Наукова робота (відповідальний Конін В.В.)</a:t>
            </a:r>
            <a:endParaRPr lang="ru-RU" sz="1800" b="1" smtClean="0">
              <a:solidFill>
                <a:srgbClr val="000099"/>
              </a:solidFill>
            </a:endParaRPr>
          </a:p>
        </p:txBody>
      </p:sp>
      <p:sp>
        <p:nvSpPr>
          <p:cNvPr id="18436" name="Содержимое 4"/>
          <p:cNvSpPr>
            <a:spLocks noGrp="1"/>
          </p:cNvSpPr>
          <p:nvPr>
            <p:ph idx="4294967295"/>
          </p:nvPr>
        </p:nvSpPr>
        <p:spPr>
          <a:xfrm>
            <a:off x="179388" y="1196975"/>
            <a:ext cx="8208962" cy="460851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uk-UA" sz="1600" smtClean="0"/>
              <a:t>1.Участь в наукових проектах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uk-UA" sz="1600" smtClean="0"/>
              <a:t>2. Відкриття нових наукових лабораторій:</a:t>
            </a:r>
            <a:endParaRPr lang="ru-RU" sz="1600" smtClean="0"/>
          </a:p>
          <a:p>
            <a:pPr marL="609600" indent="-609600" eaLnBrk="1" hangingPunct="1"/>
            <a:r>
              <a:rPr lang="ru-RU" sz="1600" smtClean="0"/>
              <a:t>Інтерактивна лабораторія для проведення навчання, підготовки та перепідготовки авіаційних користувачів глобальних навігаційних супутникових систем (ГНСС)</a:t>
            </a:r>
          </a:p>
          <a:p>
            <a:pPr marL="609600" indent="-609600" eaLnBrk="1" hangingPunct="1"/>
            <a:r>
              <a:rPr lang="uk-UA" sz="1600" smtClean="0"/>
              <a:t>Тренажерний комплекс "Контроль" для підготовки студентів і підвищення кваліфікації персоналу системи ОПР на робочих місцях.</a:t>
            </a:r>
            <a:endParaRPr lang="ru-RU" sz="1600" smtClean="0"/>
          </a:p>
          <a:p>
            <a:pPr marL="609600" indent="-609600" eaLnBrk="1" hangingPunct="1"/>
            <a:r>
              <a:rPr lang="ru-RU" sz="1600" smtClean="0"/>
              <a:t>Розподілений комплекс моделювання динамічних процесів у середовищі CNS/ATM</a:t>
            </a:r>
            <a:endParaRPr lang="uk-UA" sz="1600" smtClean="0"/>
          </a:p>
          <a:p>
            <a:pPr marL="609600" indent="-609600" eaLnBrk="1" hangingPunct="1"/>
            <a:r>
              <a:rPr lang="uk-UA" sz="1600" smtClean="0"/>
              <a:t>Інформаційно-аналітичний діагностичний комплекс оцінювання та прогнозування розвитку польотної ситуації за умов ризику та невизначеності</a:t>
            </a:r>
            <a:endParaRPr lang="ru-RU" sz="1600" smtClean="0"/>
          </a:p>
          <a:p>
            <a:pPr marL="609600" indent="-609600" eaLnBrk="1" hangingPunct="1"/>
            <a:r>
              <a:rPr lang="uk-UA" sz="1600" smtClean="0"/>
              <a:t>Лабораторія БПЛА</a:t>
            </a:r>
          </a:p>
          <a:p>
            <a:pPr marL="609600" indent="-609600" eaLnBrk="1" hangingPunct="1"/>
            <a:r>
              <a:rPr lang="uk-UA" sz="1600" smtClean="0"/>
              <a:t>Лабораторія дослідження проблеми людського чинника та моделювання  ПР Л-О в АНС</a:t>
            </a:r>
          </a:p>
          <a:p>
            <a:pPr marL="609600" indent="-609600" eaLnBrk="1" hangingPunct="1"/>
            <a:r>
              <a:rPr lang="uk-UA" sz="1600" smtClean="0"/>
              <a:t>Лабораторія для створення </a:t>
            </a:r>
            <a:r>
              <a:rPr lang="ru-RU" sz="1600" smtClean="0"/>
              <a:t>автоматизованої тренажерної системи навчання процедурам керування повітряним рухом</a:t>
            </a:r>
          </a:p>
          <a:p>
            <a:pPr marL="609600" indent="-609600" eaLnBrk="1" hangingPunct="1"/>
            <a:r>
              <a:rPr lang="ru-RU" sz="1600" smtClean="0"/>
              <a:t>Розгорта</a:t>
            </a:r>
            <a:r>
              <a:rPr lang="uk-UA" sz="1600" smtClean="0"/>
              <a:t>ння спеціальної станції для участі кафедри в мережі моніторингу стану </a:t>
            </a:r>
            <a:r>
              <a:rPr lang="ru-RU" sz="1600" smtClean="0"/>
              <a:t>EGNOS (EDCN, Eurocontrol) </a:t>
            </a:r>
          </a:p>
          <a:p>
            <a:pPr marL="609600" indent="-609600" eaLnBrk="1" hangingPunct="1"/>
            <a:r>
              <a:rPr lang="uk-UA" sz="1600" smtClean="0"/>
              <a:t>Лабораторія проектування АНС</a:t>
            </a:r>
            <a:endParaRPr lang="ru-RU" sz="160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600" smtClean="0"/>
              <a:t>3. Підписання відповідних договорів про спіробітництво </a:t>
            </a:r>
            <a:br>
              <a:rPr lang="ru-RU" sz="1600" smtClean="0"/>
            </a:br>
            <a:endParaRPr lang="ru-RU" sz="1600" smtClean="0"/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42350" cy="52466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/>
              <a:t>1. </a:t>
            </a:r>
            <a:r>
              <a:rPr lang="ru-RU" sz="1600" b="1" smtClean="0"/>
              <a:t>Впровадження навігації</a:t>
            </a:r>
            <a:r>
              <a:rPr lang="ru-RU" sz="1600" b="1" i="1" smtClean="0"/>
              <a:t>, </a:t>
            </a:r>
            <a:r>
              <a:rPr lang="ru-RU" sz="1600" b="1" smtClean="0"/>
              <a:t>заснованої на характеристиках </a:t>
            </a:r>
            <a:r>
              <a:rPr lang="ru-RU" sz="1600" b="1" i="1" smtClean="0"/>
              <a:t>(PBN) відповідно до   </a:t>
            </a:r>
            <a:r>
              <a:rPr lang="ru-RU" sz="1600" b="1" smtClean="0"/>
              <a:t>стратегі</a:t>
            </a:r>
            <a:r>
              <a:rPr lang="uk-UA" sz="1600" b="1" smtClean="0"/>
              <a:t>ї</a:t>
            </a:r>
            <a:r>
              <a:rPr lang="ru-RU" sz="1600" b="1" smtClean="0"/>
              <a:t> України та плану впровадження на </a:t>
            </a:r>
            <a:r>
              <a:rPr lang="ru-RU" sz="1600" b="1" i="1" smtClean="0"/>
              <a:t>2013 – 2025 </a:t>
            </a:r>
            <a:r>
              <a:rPr lang="ru-RU" sz="1600" b="1" smtClean="0"/>
              <a:t>роки</a:t>
            </a:r>
          </a:p>
          <a:p>
            <a:pPr eaLnBrk="1" hangingPunct="1">
              <a:lnSpc>
                <a:spcPct val="80000"/>
              </a:lnSpc>
            </a:pPr>
            <a:endParaRPr lang="ru-RU" sz="1600" smtClean="0"/>
          </a:p>
          <a:p>
            <a:pPr eaLnBrk="1" hangingPunct="1">
              <a:lnSpc>
                <a:spcPct val="80000"/>
              </a:lnSpc>
            </a:pPr>
            <a:r>
              <a:rPr lang="ru-RU" sz="1600" smtClean="0"/>
              <a:t>Впровадження процедур заходження на посадку за приладами з вертикальним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/>
              <a:t>	наведенням (APV) (Baro-VNAV та/або GNSS з диференціальною поправкою)</a:t>
            </a:r>
            <a:r>
              <a:rPr lang="uk-UA" sz="16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В</a:t>
            </a:r>
            <a:r>
              <a:rPr lang="ru-RU" sz="1600" smtClean="0"/>
              <a:t>провадження PBN з використанням глобальних навігаційних супутникових систем (GNSS)</a:t>
            </a:r>
            <a:r>
              <a:rPr lang="uk-UA" sz="16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Підвищення рівня безпеки польотів шляхом одночасного застосування кількох супутникових сузір’їв </a:t>
            </a:r>
            <a:r>
              <a:rPr lang="ru-RU" sz="1600" smtClean="0"/>
              <a:t>GNSS</a:t>
            </a:r>
            <a:r>
              <a:rPr lang="uk-UA" sz="1600" smtClean="0"/>
              <a:t> разом із використанням наземної навігаційної інфраструктури в якості резерву.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П</a:t>
            </a:r>
            <a:r>
              <a:rPr lang="ru-RU" sz="1600" smtClean="0"/>
              <a:t>ідвищення доступності аеродромів шляхом застосування процедур заходження на посадку за</a:t>
            </a:r>
            <a:r>
              <a:rPr lang="uk-UA" sz="1600" smtClean="0"/>
              <a:t> </a:t>
            </a:r>
            <a:r>
              <a:rPr lang="ru-RU" sz="1600" smtClean="0"/>
              <a:t>приладами за APV з використанням GNSS</a:t>
            </a:r>
            <a:r>
              <a:rPr lang="uk-UA" sz="16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О</a:t>
            </a:r>
            <a:r>
              <a:rPr lang="ru-RU" sz="1600" smtClean="0"/>
              <a:t>рганізувати моніторинг характеристик сигналів </a:t>
            </a:r>
            <a:r>
              <a:rPr lang="ru-RU" sz="1600" i="1" smtClean="0"/>
              <a:t>GNSS </a:t>
            </a:r>
            <a:r>
              <a:rPr lang="ru-RU" sz="1600" smtClean="0"/>
              <a:t>у повітряному просторі України та</a:t>
            </a:r>
            <a:r>
              <a:rPr lang="uk-UA" sz="1600" smtClean="0"/>
              <a:t> </a:t>
            </a:r>
            <a:r>
              <a:rPr lang="ru-RU" sz="1600" smtClean="0"/>
              <a:t>сприяти розширенню покриття </a:t>
            </a:r>
            <a:r>
              <a:rPr lang="ru-RU" sz="1600" i="1" smtClean="0"/>
              <a:t>EGNOS </a:t>
            </a:r>
            <a:r>
              <a:rPr lang="ru-RU" sz="1600" smtClean="0"/>
              <a:t>на території України</a:t>
            </a:r>
            <a:r>
              <a:rPr lang="uk-UA" sz="16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Дослідження перспектив впровадження </a:t>
            </a:r>
            <a:r>
              <a:rPr lang="ru-RU" sz="1600" smtClean="0"/>
              <a:t>GNSS</a:t>
            </a:r>
            <a:r>
              <a:rPr lang="uk-UA" sz="1600" smtClean="0"/>
              <a:t>/</a:t>
            </a:r>
            <a:r>
              <a:rPr lang="ru-RU" sz="1600" smtClean="0"/>
              <a:t>GBAS</a:t>
            </a:r>
            <a:r>
              <a:rPr lang="uk-UA" sz="1600" smtClean="0"/>
              <a:t> (</a:t>
            </a:r>
            <a:r>
              <a:rPr lang="ru-RU" sz="1600" smtClean="0"/>
              <a:t>GPS</a:t>
            </a:r>
            <a:r>
              <a:rPr lang="uk-UA" sz="1600" smtClean="0"/>
              <a:t>/</a:t>
            </a:r>
            <a:r>
              <a:rPr lang="ru-RU" sz="1600" smtClean="0"/>
              <a:t>GLONASS</a:t>
            </a:r>
            <a:r>
              <a:rPr lang="uk-UA" sz="1600" smtClean="0"/>
              <a:t>/</a:t>
            </a:r>
            <a:r>
              <a:rPr lang="ru-RU" sz="1600" smtClean="0"/>
              <a:t>Galileo</a:t>
            </a:r>
            <a:r>
              <a:rPr lang="uk-UA" sz="1600" smtClean="0"/>
              <a:t>) </a:t>
            </a:r>
            <a:r>
              <a:rPr lang="ru-RU" sz="1600" smtClean="0"/>
              <a:t>CAT</a:t>
            </a:r>
            <a:r>
              <a:rPr lang="uk-UA" sz="1600" smtClean="0"/>
              <a:t> </a:t>
            </a:r>
            <a:r>
              <a:rPr lang="ru-RU" sz="1600" smtClean="0"/>
              <a:t>I</a:t>
            </a:r>
            <a:r>
              <a:rPr lang="uk-UA" sz="1600" smtClean="0"/>
              <a:t>, </a:t>
            </a:r>
            <a:r>
              <a:rPr lang="ru-RU" sz="1600" smtClean="0"/>
              <a:t>CAT</a:t>
            </a:r>
            <a:r>
              <a:rPr lang="uk-UA" sz="1600" smtClean="0"/>
              <a:t> </a:t>
            </a:r>
            <a:r>
              <a:rPr lang="ru-RU" sz="1600" smtClean="0"/>
              <a:t>II</a:t>
            </a:r>
            <a:r>
              <a:rPr lang="uk-UA" sz="1600" smtClean="0"/>
              <a:t>/</a:t>
            </a:r>
            <a:r>
              <a:rPr lang="ru-RU" sz="1600" smtClean="0"/>
              <a:t>III</a:t>
            </a:r>
            <a:r>
              <a:rPr lang="uk-UA" sz="1600" smtClean="0"/>
              <a:t> у середньостроковій та довгостроковій перспективах.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Дослідження процедур </a:t>
            </a:r>
            <a:r>
              <a:rPr lang="ru-RU" sz="1600" smtClean="0"/>
              <a:t>заходження на посадку відповідно дорожньої карти з використанням GNSS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smtClean="0"/>
              <a:t>Процедури точного і неточного заходження на посадку (PA) з використанням GNSS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smtClean="0"/>
              <a:t>Одночасне використання кількох сузір’їв глобальних супутникових систем (GPS,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/>
              <a:t>	GLONASS, Galileo);</a:t>
            </a:r>
          </a:p>
          <a:p>
            <a:pPr eaLnBrk="1" hangingPunct="1">
              <a:lnSpc>
                <a:spcPct val="80000"/>
              </a:lnSpc>
            </a:pPr>
            <a:endParaRPr lang="ru-RU" sz="1600" smtClean="0"/>
          </a:p>
        </p:txBody>
      </p:sp>
      <p:sp>
        <p:nvSpPr>
          <p:cNvPr id="19459" name="Заголовок 3"/>
          <p:cNvSpPr>
            <a:spLocks/>
          </p:cNvSpPr>
          <p:nvPr/>
        </p:nvSpPr>
        <p:spPr bwMode="auto">
          <a:xfrm>
            <a:off x="457200" y="457200"/>
            <a:ext cx="82296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uk-UA" b="1">
                <a:solidFill>
                  <a:srgbClr val="000099"/>
                </a:solidFill>
              </a:rPr>
              <a:t>3.Основні наукові напрямки розвитку кафедри (Конін В.В.)</a:t>
            </a:r>
            <a:endParaRPr lang="ru-RU" b="1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476250"/>
            <a:ext cx="8229600" cy="649288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3.</a:t>
            </a:r>
            <a:r>
              <a:rPr lang="ru-RU" sz="18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Автоматизована</a:t>
            </a:r>
            <a:r>
              <a:rPr lang="ru-RU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тренажерна</a:t>
            </a:r>
            <a:r>
              <a:rPr lang="ru-RU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система </a:t>
            </a:r>
            <a:r>
              <a:rPr lang="ru-RU" sz="18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навчання</a:t>
            </a:r>
            <a:r>
              <a:rPr lang="ru-RU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процедурам </a:t>
            </a:r>
            <a:r>
              <a:rPr lang="ru-RU" sz="18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керування</a:t>
            </a:r>
            <a:r>
              <a:rPr lang="ru-RU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повітряним</a:t>
            </a:r>
            <a:r>
              <a:rPr lang="ru-RU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рухом</a:t>
            </a: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Луппо</a:t>
            </a:r>
            <a:r>
              <a:rPr lang="ru-RU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О.</a:t>
            </a:r>
            <a:r>
              <a:rPr lang="uk-UA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Є</a:t>
            </a: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)</a:t>
            </a:r>
            <a:endParaRPr lang="ru-RU" dirty="0" smtClean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1511300"/>
          </a:xfrm>
        </p:spPr>
        <p:txBody>
          <a:bodyPr/>
          <a:lstStyle/>
          <a:p>
            <a:pPr eaLnBrk="1" hangingPunct="1"/>
            <a:r>
              <a:rPr lang="ru-RU" sz="1400" smtClean="0"/>
              <a:t>Розробка комплексного тренажера з ОПР на базі глобальної обчислювальної мережі кафедри</a:t>
            </a:r>
          </a:p>
          <a:p>
            <a:pPr eaLnBrk="1" hangingPunct="1"/>
            <a:r>
              <a:rPr lang="ru-RU" sz="1400" smtClean="0"/>
              <a:t>Автоматизована тренажерна система навчання процедурам керування повітряним рухом</a:t>
            </a:r>
          </a:p>
          <a:p>
            <a:pPr eaLnBrk="1" hangingPunct="1"/>
            <a:r>
              <a:rPr lang="ru-RU" sz="1400" smtClean="0"/>
              <a:t> Автоматизована тренажерна система навчання процедурам керування повітряним рухом призначена для навчання процедурам керування повітряним рухом, зберігання баз даних студентів, що тренуються, резервування даних, щодо роботи тренажерної системи. </a:t>
            </a: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781300"/>
            <a:ext cx="3816350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781300"/>
            <a:ext cx="3816350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3"/>
          <p:cNvSpPr txBox="1">
            <a:spLocks/>
          </p:cNvSpPr>
          <p:nvPr/>
        </p:nvSpPr>
        <p:spPr bwMode="auto">
          <a:xfrm>
            <a:off x="395288" y="476250"/>
            <a:ext cx="82296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uk-UA" b="1">
                <a:solidFill>
                  <a:srgbClr val="000099"/>
                </a:solidFill>
              </a:rPr>
              <a:t>4. Організаційна робота (відповідальний Васильєв Д.В.)</a:t>
            </a:r>
          </a:p>
          <a:p>
            <a:pPr algn="ctr"/>
            <a:endParaRPr lang="uk-UA" b="1">
              <a:solidFill>
                <a:srgbClr val="000099"/>
              </a:solidFill>
            </a:endParaRPr>
          </a:p>
          <a:p>
            <a:pPr>
              <a:buFont typeface="Arial" pitchFamily="34" charset="0"/>
              <a:buAutoNum type="arabicPeriod"/>
            </a:pPr>
            <a:endParaRPr lang="ru-RU">
              <a:solidFill>
                <a:schemeClr val="tx2"/>
              </a:solidFill>
            </a:endParaRPr>
          </a:p>
        </p:txBody>
      </p:sp>
      <p:sp>
        <p:nvSpPr>
          <p:cNvPr id="21507" name="Заголовок 3"/>
          <p:cNvSpPr txBox="1">
            <a:spLocks/>
          </p:cNvSpPr>
          <p:nvPr/>
        </p:nvSpPr>
        <p:spPr bwMode="auto">
          <a:xfrm>
            <a:off x="539750" y="1052513"/>
            <a:ext cx="78486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Font typeface="Arial" pitchFamily="34" charset="0"/>
              <a:buAutoNum type="arabicPeriod"/>
            </a:pPr>
            <a:endParaRPr lang="uk-UA" sz="1600"/>
          </a:p>
          <a:p>
            <a:pPr>
              <a:buFont typeface="Arial" pitchFamily="34" charset="0"/>
              <a:buAutoNum type="arabicPeriod"/>
            </a:pPr>
            <a:r>
              <a:rPr lang="uk-UA" sz="1600"/>
              <a:t>Розробка локальних обчислювальних мереж лабораторій кафедри</a:t>
            </a:r>
          </a:p>
          <a:p>
            <a:pPr>
              <a:buFont typeface="Arial" pitchFamily="34" charset="0"/>
              <a:buAutoNum type="arabicPeriod"/>
            </a:pPr>
            <a:endParaRPr lang="uk-UA" sz="1600"/>
          </a:p>
          <a:p>
            <a:pPr>
              <a:buFont typeface="Arial" pitchFamily="34" charset="0"/>
              <a:buAutoNum type="arabicPeriod"/>
            </a:pPr>
            <a:r>
              <a:rPr lang="uk-UA" sz="1600"/>
              <a:t>Розробка глобальної обчислювальної мережі кафедри</a:t>
            </a:r>
          </a:p>
          <a:p>
            <a:pPr>
              <a:buFont typeface="Arial" pitchFamily="34" charset="0"/>
              <a:buAutoNum type="arabicPeriod"/>
            </a:pPr>
            <a:endParaRPr lang="uk-UA" sz="1600"/>
          </a:p>
          <a:p>
            <a:pPr>
              <a:buFont typeface="Arial" pitchFamily="34" charset="0"/>
              <a:buAutoNum type="arabicPeriod"/>
            </a:pPr>
            <a:r>
              <a:rPr lang="uk-UA" sz="1600"/>
              <a:t>Підключення до серверу НАУ</a:t>
            </a:r>
          </a:p>
          <a:p>
            <a:pPr>
              <a:buFont typeface="Arial" pitchFamily="34" charset="0"/>
              <a:buAutoNum type="arabicPeriod"/>
            </a:pPr>
            <a:endParaRPr lang="uk-UA" sz="1600"/>
          </a:p>
          <a:p>
            <a:pPr>
              <a:buFont typeface="Arial" pitchFamily="34" charset="0"/>
              <a:buAutoNum type="arabicPeriod"/>
            </a:pPr>
            <a:r>
              <a:rPr lang="uk-UA" sz="1600"/>
              <a:t>Організація </a:t>
            </a:r>
            <a:r>
              <a:rPr lang="en-US" sz="1600"/>
              <a:t>Wi-Fi – </a:t>
            </a:r>
            <a:r>
              <a:rPr lang="ru-RU" sz="1600"/>
              <a:t>мереж</a:t>
            </a:r>
            <a:r>
              <a:rPr lang="uk-UA" sz="1600"/>
              <a:t>і на кафедрі</a:t>
            </a:r>
          </a:p>
          <a:p>
            <a:pPr>
              <a:buFont typeface="Arial" pitchFamily="34" charset="0"/>
              <a:buAutoNum type="arabicPeriod"/>
            </a:pPr>
            <a:endParaRPr lang="uk-UA" sz="1600"/>
          </a:p>
          <a:p>
            <a:pPr>
              <a:buFont typeface="Arial" pitchFamily="34" charset="0"/>
              <a:buAutoNum type="arabicPeriod"/>
            </a:pPr>
            <a:r>
              <a:rPr lang="ru-RU" sz="1600"/>
              <a:t>Побудова хмарних сервісів, потужних обчислювальних кластерів, суперкомп’ютерів, </a:t>
            </a:r>
            <a:r>
              <a:rPr lang="en-US" sz="1600"/>
              <a:t>GRID, </a:t>
            </a:r>
            <a:r>
              <a:rPr lang="ru-RU" sz="1600"/>
              <a:t>а також інфраструктурі для підтримки їх неперервної роботи.</a:t>
            </a:r>
          </a:p>
          <a:p>
            <a:pPr>
              <a:buFont typeface="Arial" pitchFamily="34" charset="0"/>
              <a:buAutoNum type="arabicPeriod"/>
            </a:pPr>
            <a:endParaRPr lang="ru-RU" sz="1600"/>
          </a:p>
          <a:p>
            <a:pPr>
              <a:buFont typeface="Arial" pitchFamily="34" charset="0"/>
              <a:buAutoNum type="arabicPeriod"/>
            </a:pPr>
            <a:r>
              <a:rPr lang="ru-RU" sz="1600"/>
              <a:t>Створення сторінок кафедри у Facebook, Twitter, ВКонтакте</a:t>
            </a:r>
          </a:p>
          <a:p>
            <a:pPr>
              <a:buFont typeface="Arial" pitchFamily="34" charset="0"/>
              <a:buAutoNum type="arabicPeriod"/>
            </a:pPr>
            <a:endParaRPr lang="ru-RU" sz="1600"/>
          </a:p>
          <a:p>
            <a:pPr>
              <a:buFont typeface="Arial" pitchFamily="34" charset="0"/>
              <a:buAutoNum type="arabicPeriod"/>
            </a:pPr>
            <a:r>
              <a:rPr lang="ru-RU" sz="1600"/>
              <a:t>Створення бази нормативних документів ICAO, EUROCONTROL, Міністерства інфраструктури України, Державної авіаційної служби України, Державного підприємства обслуговування повітряного руху</a:t>
            </a:r>
          </a:p>
          <a:p>
            <a:pPr>
              <a:buFont typeface="Arial" pitchFamily="34" charset="0"/>
              <a:buAutoNum type="arabicPeriod"/>
            </a:pPr>
            <a:endParaRPr lang="ru-RU" sz="1600"/>
          </a:p>
          <a:p>
            <a:pPr>
              <a:buFont typeface="Arial" pitchFamily="34" charset="0"/>
              <a:buAutoNum type="arabicPeriod"/>
            </a:pPr>
            <a:endParaRPr lang="uk-UA" sz="1600" b="1"/>
          </a:p>
          <a:p>
            <a:pPr>
              <a:buFont typeface="Arial" pitchFamily="34" charset="0"/>
              <a:buAutoNum type="arabicPeriod"/>
            </a:pPr>
            <a:endParaRPr lang="uk-UA" sz="1400" b="1"/>
          </a:p>
          <a:p>
            <a:pPr>
              <a:buFont typeface="Arial" pitchFamily="34" charset="0"/>
              <a:buAutoNum type="arabicPeriod"/>
            </a:pPr>
            <a:endParaRPr lang="uk-UA" b="1"/>
          </a:p>
          <a:p>
            <a:pPr>
              <a:buFont typeface="Arial" pitchFamily="34" charset="0"/>
              <a:buAutoNum type="arabicPeriod"/>
            </a:pPr>
            <a:endParaRPr lang="uk-UA" b="1"/>
          </a:p>
          <a:p>
            <a:pPr>
              <a:buFont typeface="Arial" pitchFamily="34" charset="0"/>
              <a:buAutoNum type="arabicPeriod"/>
            </a:pPr>
            <a:endParaRPr lang="uk-UA" b="1"/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20"/>
          <p:cNvSpPr>
            <a:spLocks noChangeArrowheads="1"/>
          </p:cNvSpPr>
          <p:nvPr/>
        </p:nvSpPr>
        <p:spPr bwMode="auto">
          <a:xfrm>
            <a:off x="468313" y="4508500"/>
            <a:ext cx="7488237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2">
              <a:buFont typeface="Arial" pitchFamily="34" charset="0"/>
              <a:buNone/>
            </a:pPr>
            <a:r>
              <a:rPr lang="uk-UA" sz="1600"/>
              <a:t>Відповідальні за діяльність кафедри:</a:t>
            </a:r>
          </a:p>
          <a:p>
            <a:pPr lvl="2">
              <a:buFont typeface="Arial" pitchFamily="34" charset="0"/>
              <a:buNone/>
            </a:pPr>
            <a:endParaRPr lang="uk-UA" sz="1600"/>
          </a:p>
          <a:p>
            <a:pPr lvl="2">
              <a:buFont typeface="Arial" pitchFamily="34" charset="0"/>
              <a:buChar char="•"/>
            </a:pPr>
            <a:r>
              <a:rPr lang="uk-UA" sz="1600"/>
              <a:t>Навчальну -	 Богуненко М.М. </a:t>
            </a:r>
          </a:p>
          <a:p>
            <a:pPr lvl="2">
              <a:buFont typeface="Arial" pitchFamily="34" charset="0"/>
              <a:buChar char="•"/>
            </a:pPr>
            <a:r>
              <a:rPr lang="uk-UA" sz="1600"/>
              <a:t>Методичну  -	 Ларін В.Ю. </a:t>
            </a:r>
          </a:p>
          <a:p>
            <a:pPr lvl="2">
              <a:buFont typeface="Arial" pitchFamily="34" charset="0"/>
              <a:buChar char="•"/>
            </a:pPr>
            <a:r>
              <a:rPr lang="uk-UA" sz="1600"/>
              <a:t>Наукову 	-	 Конін В.Ю. </a:t>
            </a:r>
          </a:p>
          <a:p>
            <a:pPr lvl="2">
              <a:buFont typeface="Arial" pitchFamily="34" charset="0"/>
              <a:buChar char="•"/>
            </a:pPr>
            <a:r>
              <a:rPr lang="uk-UA" sz="1600"/>
              <a:t>Організаційну -	 Васильєв Д.В. </a:t>
            </a:r>
          </a:p>
          <a:p>
            <a:pPr lvl="2">
              <a:buFont typeface="Arial" pitchFamily="34" charset="0"/>
              <a:buChar char="•"/>
            </a:pPr>
            <a:r>
              <a:rPr lang="uk-UA" sz="1600"/>
              <a:t>Виховну -	 Семененко Б.В.</a:t>
            </a:r>
            <a:r>
              <a:rPr lang="uk-UA" sz="1600">
                <a:solidFill>
                  <a:srgbClr val="000099"/>
                </a:solidFill>
              </a:rPr>
              <a:t> </a:t>
            </a:r>
            <a:endParaRPr lang="ru-RU" sz="1600">
              <a:solidFill>
                <a:srgbClr val="000099"/>
              </a:solidFill>
            </a:endParaRPr>
          </a:p>
        </p:txBody>
      </p:sp>
      <p:sp>
        <p:nvSpPr>
          <p:cNvPr id="6147" name="Rectangle 29"/>
          <p:cNvSpPr>
            <a:spLocks noChangeArrowheads="1"/>
          </p:cNvSpPr>
          <p:nvPr/>
        </p:nvSpPr>
        <p:spPr bwMode="auto">
          <a:xfrm>
            <a:off x="1979613" y="404813"/>
            <a:ext cx="4824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uk-UA" b="1">
                <a:solidFill>
                  <a:srgbClr val="000099"/>
                </a:solidFill>
              </a:rPr>
              <a:t>Загальні відомості щодо кафедри АНС</a:t>
            </a:r>
            <a:endParaRPr lang="ru-RU" b="1">
              <a:solidFill>
                <a:srgbClr val="000099"/>
              </a:solidFill>
            </a:endParaRPr>
          </a:p>
        </p:txBody>
      </p:sp>
      <p:sp>
        <p:nvSpPr>
          <p:cNvPr id="6148" name="Прямоугольник 7"/>
          <p:cNvSpPr>
            <a:spLocks noChangeArrowheads="1"/>
          </p:cNvSpPr>
          <p:nvPr/>
        </p:nvSpPr>
        <p:spPr bwMode="auto">
          <a:xfrm>
            <a:off x="539750" y="908050"/>
            <a:ext cx="7272338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sz="1400" i="1"/>
              <a:t>Завідувач кафедри аеронавігаційних систем</a:t>
            </a:r>
            <a:r>
              <a:rPr lang="ru-RU" sz="1400" i="1"/>
              <a:t> </a:t>
            </a:r>
            <a:r>
              <a:rPr lang="uk-UA" sz="1400" b="1" i="1"/>
              <a:t>:</a:t>
            </a:r>
          </a:p>
          <a:p>
            <a:r>
              <a:rPr lang="uk-UA" sz="1400" b="1" i="1"/>
              <a:t>Харченко Володимир Петрович</a:t>
            </a:r>
            <a:r>
              <a:rPr lang="uk-UA" sz="1400" i="1"/>
              <a:t>, доктор технічних наук, професор, </a:t>
            </a:r>
          </a:p>
          <a:p>
            <a:r>
              <a:rPr lang="uk-UA" sz="1400" i="1"/>
              <a:t>заслужений діяч науки і техніки України, лауреат Державної премії України в галузі науки і техніки, проректор з наукової роботи Національного авіаційного університету </a:t>
            </a:r>
            <a:endParaRPr lang="ru-RU" sz="1400" i="1"/>
          </a:p>
        </p:txBody>
      </p:sp>
      <p:sp>
        <p:nvSpPr>
          <p:cNvPr id="6149" name="Прямоугольник 9"/>
          <p:cNvSpPr>
            <a:spLocks noChangeArrowheads="1"/>
          </p:cNvSpPr>
          <p:nvPr/>
        </p:nvSpPr>
        <p:spPr bwMode="auto">
          <a:xfrm>
            <a:off x="1476375" y="6381750"/>
            <a:ext cx="7273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sz="1400" i="1"/>
              <a:t>Заступник  завідувача кафедри АНС:  </a:t>
            </a:r>
            <a:r>
              <a:rPr lang="uk-UA" sz="1400"/>
              <a:t>Шмельова Т.Ф.</a:t>
            </a:r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  <p:grpSp>
        <p:nvGrpSpPr>
          <p:cNvPr id="6151" name="Group 9"/>
          <p:cNvGrpSpPr>
            <a:grpSpLocks noChangeAspect="1"/>
          </p:cNvGrpSpPr>
          <p:nvPr/>
        </p:nvGrpSpPr>
        <p:grpSpPr bwMode="auto">
          <a:xfrm>
            <a:off x="611188" y="2349500"/>
            <a:ext cx="7559675" cy="2514600"/>
            <a:chOff x="2847" y="1923"/>
            <a:chExt cx="7200" cy="3066"/>
          </a:xfrm>
        </p:grpSpPr>
        <p:sp>
          <p:nvSpPr>
            <p:cNvPr id="6152" name="AutoShape 10"/>
            <p:cNvSpPr>
              <a:spLocks noChangeAspect="1" noChangeArrowheads="1"/>
            </p:cNvSpPr>
            <p:nvPr/>
          </p:nvSpPr>
          <p:spPr bwMode="auto">
            <a:xfrm>
              <a:off x="2847" y="1923"/>
              <a:ext cx="7200" cy="3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3" name="Line 11"/>
            <p:cNvSpPr>
              <a:spLocks noChangeShapeType="1"/>
            </p:cNvSpPr>
            <p:nvPr/>
          </p:nvSpPr>
          <p:spPr bwMode="auto">
            <a:xfrm flipH="1">
              <a:off x="3553" y="2759"/>
              <a:ext cx="847" cy="9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4" name="Line 12"/>
            <p:cNvSpPr>
              <a:spLocks noChangeShapeType="1"/>
            </p:cNvSpPr>
            <p:nvPr/>
          </p:nvSpPr>
          <p:spPr bwMode="auto">
            <a:xfrm flipH="1">
              <a:off x="4965" y="2759"/>
              <a:ext cx="425" cy="1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5" name="Line 13"/>
            <p:cNvSpPr>
              <a:spLocks noChangeShapeType="1"/>
            </p:cNvSpPr>
            <p:nvPr/>
          </p:nvSpPr>
          <p:spPr bwMode="auto">
            <a:xfrm>
              <a:off x="6376" y="2759"/>
              <a:ext cx="3" cy="11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Line 14"/>
            <p:cNvSpPr>
              <a:spLocks noChangeShapeType="1"/>
            </p:cNvSpPr>
            <p:nvPr/>
          </p:nvSpPr>
          <p:spPr bwMode="auto">
            <a:xfrm>
              <a:off x="7506" y="2759"/>
              <a:ext cx="425" cy="1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7" name="Line 15"/>
            <p:cNvSpPr>
              <a:spLocks noChangeShapeType="1"/>
            </p:cNvSpPr>
            <p:nvPr/>
          </p:nvSpPr>
          <p:spPr bwMode="auto">
            <a:xfrm>
              <a:off x="8353" y="2759"/>
              <a:ext cx="988" cy="11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8" name="Rectangle 16"/>
            <p:cNvSpPr>
              <a:spLocks noChangeArrowheads="1"/>
            </p:cNvSpPr>
            <p:nvPr/>
          </p:nvSpPr>
          <p:spPr bwMode="auto">
            <a:xfrm>
              <a:off x="3129" y="2062"/>
              <a:ext cx="6636" cy="8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400" i="1">
                  <a:solidFill>
                    <a:srgbClr val="000099"/>
                  </a:solidFill>
                </a:rPr>
                <a:t>Кафедра АНС є базовим структурним підрозділом ІАН НАУ , що проводить наступну діяльність з напряму підготовки «Аеронавігація»:</a:t>
              </a:r>
            </a:p>
            <a:p>
              <a:endParaRPr lang="ru-RU"/>
            </a:p>
          </p:txBody>
        </p:sp>
        <p:sp>
          <p:nvSpPr>
            <p:cNvPr id="6159" name="Rectangle 17"/>
            <p:cNvSpPr>
              <a:spLocks noChangeArrowheads="1"/>
            </p:cNvSpPr>
            <p:nvPr/>
          </p:nvSpPr>
          <p:spPr bwMode="auto">
            <a:xfrm>
              <a:off x="2847" y="3735"/>
              <a:ext cx="1271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uk-UA" sz="1400">
                  <a:solidFill>
                    <a:srgbClr val="000000"/>
                  </a:solidFill>
                </a:rPr>
                <a:t>Навчальну </a:t>
              </a:r>
              <a:endParaRPr lang="ru-RU" sz="1400"/>
            </a:p>
          </p:txBody>
        </p:sp>
        <p:sp>
          <p:nvSpPr>
            <p:cNvPr id="6160" name="Rectangle 18"/>
            <p:cNvSpPr>
              <a:spLocks noChangeArrowheads="1"/>
            </p:cNvSpPr>
            <p:nvPr/>
          </p:nvSpPr>
          <p:spPr bwMode="auto">
            <a:xfrm>
              <a:off x="7082" y="3874"/>
              <a:ext cx="1555" cy="5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uk-UA" sz="1200" b="1">
                  <a:solidFill>
                    <a:srgbClr val="000000"/>
                  </a:solidFill>
                </a:rPr>
                <a:t>Організаційну </a:t>
              </a:r>
              <a:endParaRPr lang="ru-RU" b="1"/>
            </a:p>
          </p:txBody>
        </p:sp>
        <p:sp>
          <p:nvSpPr>
            <p:cNvPr id="6161" name="Rectangle 19"/>
            <p:cNvSpPr>
              <a:spLocks noChangeArrowheads="1"/>
            </p:cNvSpPr>
            <p:nvPr/>
          </p:nvSpPr>
          <p:spPr bwMode="auto">
            <a:xfrm>
              <a:off x="5671" y="3874"/>
              <a:ext cx="1272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uk-UA" sz="1400">
                  <a:solidFill>
                    <a:srgbClr val="000000"/>
                  </a:solidFill>
                </a:rPr>
                <a:t>Методичну </a:t>
              </a:r>
              <a:endParaRPr lang="ru-RU" sz="1400"/>
            </a:p>
          </p:txBody>
        </p:sp>
        <p:sp>
          <p:nvSpPr>
            <p:cNvPr id="6162" name="Rectangle 20"/>
            <p:cNvSpPr>
              <a:spLocks noChangeArrowheads="1"/>
            </p:cNvSpPr>
            <p:nvPr/>
          </p:nvSpPr>
          <p:spPr bwMode="auto">
            <a:xfrm>
              <a:off x="4259" y="3874"/>
              <a:ext cx="1271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uk-UA" sz="1400">
                  <a:solidFill>
                    <a:srgbClr val="000000"/>
                  </a:solidFill>
                </a:rPr>
                <a:t>Наукову </a:t>
              </a:r>
              <a:endParaRPr lang="ru-RU" sz="1400"/>
            </a:p>
          </p:txBody>
        </p:sp>
        <p:sp>
          <p:nvSpPr>
            <p:cNvPr id="6163" name="Rectangle 21"/>
            <p:cNvSpPr>
              <a:spLocks noChangeArrowheads="1"/>
            </p:cNvSpPr>
            <p:nvPr/>
          </p:nvSpPr>
          <p:spPr bwMode="auto">
            <a:xfrm>
              <a:off x="8765" y="3844"/>
              <a:ext cx="1272" cy="5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uk-UA" sz="1200" b="1">
                  <a:solidFill>
                    <a:srgbClr val="000000"/>
                  </a:solidFill>
                </a:rPr>
                <a:t>Виховну </a:t>
              </a:r>
              <a:endParaRPr lang="ru-RU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1476375" y="1628775"/>
            <a:ext cx="5543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endParaRPr lang="uk-UA"/>
          </a:p>
        </p:txBody>
      </p:sp>
      <p:pic>
        <p:nvPicPr>
          <p:cNvPr id="22531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30725" y="3902075"/>
            <a:ext cx="85725" cy="44450"/>
          </a:xfrm>
          <a:noFill/>
        </p:spPr>
      </p:pic>
      <p:pic>
        <p:nvPicPr>
          <p:cNvPr id="2253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12875"/>
            <a:ext cx="7866062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Заголовок 3"/>
          <p:cNvSpPr txBox="1">
            <a:spLocks/>
          </p:cNvSpPr>
          <p:nvPr/>
        </p:nvSpPr>
        <p:spPr bwMode="auto">
          <a:xfrm>
            <a:off x="250825" y="620713"/>
            <a:ext cx="8229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uk-UA" b="1">
                <a:solidFill>
                  <a:srgbClr val="000099"/>
                </a:solidFill>
              </a:rPr>
              <a:t>Розробка кафедральної глобальної обчислювальної мережі </a:t>
            </a:r>
          </a:p>
          <a:p>
            <a:pPr>
              <a:buFont typeface="Arial" pitchFamily="34" charset="0"/>
              <a:buChar char="•"/>
            </a:pPr>
            <a:endParaRPr lang="ru-RU">
              <a:solidFill>
                <a:srgbClr val="000099"/>
              </a:solidFill>
            </a:endParaRPr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1476375" y="1628775"/>
            <a:ext cx="5543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endParaRPr lang="uk-UA"/>
          </a:p>
        </p:txBody>
      </p:sp>
      <p:sp>
        <p:nvSpPr>
          <p:cNvPr id="23555" name="Прямоугольник 8"/>
          <p:cNvSpPr>
            <a:spLocks noChangeArrowheads="1"/>
          </p:cNvSpPr>
          <p:nvPr/>
        </p:nvSpPr>
        <p:spPr bwMode="auto">
          <a:xfrm>
            <a:off x="900113" y="620713"/>
            <a:ext cx="69135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eaLnBrk="0" hangingPunct="0"/>
            <a:r>
              <a:rPr lang="uk-UA" b="1">
                <a:solidFill>
                  <a:srgbClr val="000099"/>
                </a:solidFill>
              </a:rPr>
              <a:t>Розробка локальних обчислювальних мереж класів кафедри</a:t>
            </a:r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12875"/>
            <a:ext cx="3328988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989138"/>
            <a:ext cx="3524250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565400"/>
            <a:ext cx="4073525" cy="284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716338"/>
            <a:ext cx="3960812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24579" name="Прямоугольник 8"/>
          <p:cNvSpPr>
            <a:spLocks noChangeArrowheads="1"/>
          </p:cNvSpPr>
          <p:nvPr/>
        </p:nvSpPr>
        <p:spPr bwMode="auto">
          <a:xfrm>
            <a:off x="900113" y="620713"/>
            <a:ext cx="69135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eaLnBrk="0" hangingPunct="0"/>
            <a:r>
              <a:rPr lang="uk-UA" b="1">
                <a:solidFill>
                  <a:srgbClr val="000099"/>
                </a:solidFill>
              </a:rPr>
              <a:t>5. Виховна робота (відповідальний Семененко В.Б.)</a:t>
            </a:r>
          </a:p>
        </p:txBody>
      </p:sp>
      <p:sp>
        <p:nvSpPr>
          <p:cNvPr id="24580" name="Прямоугольник 8"/>
          <p:cNvSpPr>
            <a:spLocks noChangeArrowheads="1"/>
          </p:cNvSpPr>
          <p:nvPr/>
        </p:nvSpPr>
        <p:spPr bwMode="auto">
          <a:xfrm>
            <a:off x="755650" y="1628775"/>
            <a:ext cx="6913563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eaLnBrk="0" hangingPunct="0"/>
            <a:endParaRPr lang="en-US" sz="1600"/>
          </a:p>
          <a:p>
            <a:pPr marL="342900" indent="-342900" eaLnBrk="0" hangingPunct="0">
              <a:buFontTx/>
              <a:buAutoNum type="arabicPeriod"/>
            </a:pPr>
            <a:r>
              <a:rPr lang="uk-UA" sz="1600"/>
              <a:t>Організація роботи</a:t>
            </a:r>
            <a:r>
              <a:rPr lang="en-US" sz="1600"/>
              <a:t> English-club</a:t>
            </a:r>
            <a:endParaRPr lang="uk-UA" sz="1600"/>
          </a:p>
          <a:p>
            <a:pPr marL="342900" indent="-342900" eaLnBrk="0" hangingPunct="0">
              <a:buFontTx/>
              <a:buAutoNum type="arabicPeriod"/>
            </a:pPr>
            <a:r>
              <a:rPr lang="uk-UA" sz="1600"/>
              <a:t>Студентський науково-дослідний центр</a:t>
            </a:r>
          </a:p>
          <a:p>
            <a:pPr marL="342900" indent="-342900" eaLnBrk="0" hangingPunct="0">
              <a:buFontTx/>
              <a:buAutoNum type="arabicPeriod"/>
            </a:pPr>
            <a:r>
              <a:rPr lang="uk-UA" sz="1600"/>
              <a:t>Організація зустрічей випускників зі студентами</a:t>
            </a:r>
          </a:p>
          <a:p>
            <a:pPr marL="342900" indent="-342900" eaLnBrk="0" hangingPunct="0">
              <a:buFontTx/>
              <a:buAutoNum type="arabicPeriod"/>
            </a:pPr>
            <a:endParaRPr lang="uk-UA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uk-UA" sz="4400" i="1" smtClean="0">
                <a:solidFill>
                  <a:srgbClr val="000099"/>
                </a:solidFill>
              </a:rPr>
              <a:t>Дякую за увагу</a:t>
            </a:r>
            <a:endParaRPr lang="ru-RU" sz="4400" i="1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2339975" y="620713"/>
            <a:ext cx="4391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pitchFamily="34" charset="0"/>
              <a:buNone/>
            </a:pPr>
            <a:r>
              <a:rPr lang="uk-UA" b="1">
                <a:solidFill>
                  <a:srgbClr val="000099"/>
                </a:solidFill>
              </a:rPr>
              <a:t>1. Навчальна робота кафедри АНС</a:t>
            </a:r>
            <a:r>
              <a:rPr lang="en-US" b="1">
                <a:solidFill>
                  <a:srgbClr val="000099"/>
                </a:solidFill>
              </a:rPr>
              <a:t> </a:t>
            </a:r>
            <a:r>
              <a:rPr lang="en-US" b="1" i="1">
                <a:solidFill>
                  <a:srgbClr val="000099"/>
                </a:solidFill>
              </a:rPr>
              <a:t>(</a:t>
            </a:r>
            <a:r>
              <a:rPr lang="uk-UA" b="1" i="1">
                <a:solidFill>
                  <a:srgbClr val="000099"/>
                </a:solidFill>
              </a:rPr>
              <a:t>відповідальний Богуненко М.М.</a:t>
            </a:r>
            <a:r>
              <a:rPr lang="en-US" b="1" i="1">
                <a:solidFill>
                  <a:srgbClr val="000099"/>
                </a:solidFill>
              </a:rPr>
              <a:t>)</a:t>
            </a:r>
            <a:endParaRPr lang="uk-UA" b="1" i="1">
              <a:solidFill>
                <a:srgbClr val="000099"/>
              </a:solidFill>
            </a:endParaRPr>
          </a:p>
        </p:txBody>
      </p:sp>
      <p:sp>
        <p:nvSpPr>
          <p:cNvPr id="7171" name="Rectangle 14"/>
          <p:cNvSpPr>
            <a:spLocks noChangeArrowheads="1"/>
          </p:cNvSpPr>
          <p:nvPr/>
        </p:nvSpPr>
        <p:spPr bwMode="auto">
          <a:xfrm>
            <a:off x="250825" y="30511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7172" name="Rectangle 28"/>
          <p:cNvSpPr>
            <a:spLocks noChangeArrowheads="1"/>
          </p:cNvSpPr>
          <p:nvPr/>
        </p:nvSpPr>
        <p:spPr bwMode="auto">
          <a:xfrm>
            <a:off x="684213" y="1412875"/>
            <a:ext cx="8064500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sz="1600" b="1" i="1">
                <a:solidFill>
                  <a:srgbClr val="000099"/>
                </a:solidFill>
              </a:rPr>
              <a:t>Спеціальності, за якими ведеться підготовка на кафедрі:</a:t>
            </a:r>
          </a:p>
          <a:p>
            <a:endParaRPr lang="uk-UA" sz="1600" b="1" i="1">
              <a:solidFill>
                <a:srgbClr val="000099"/>
              </a:solidFill>
            </a:endParaRPr>
          </a:p>
          <a:p>
            <a:r>
              <a:rPr lang="uk-UA" sz="1400" b="1"/>
              <a:t>Галузь знань: 07001 Транспорт і транспортна інфраструктура:</a:t>
            </a:r>
            <a:endParaRPr lang="ru-RU" sz="1400"/>
          </a:p>
          <a:p>
            <a:r>
              <a:rPr lang="uk-UA" sz="1400" b="1"/>
              <a:t>ОКР Бакалавр. Напрям  підготовки  6.070102 «Аеронавігація»</a:t>
            </a:r>
            <a:endParaRPr lang="ru-RU" sz="1400"/>
          </a:p>
          <a:p>
            <a:r>
              <a:rPr lang="uk-UA" sz="1400" i="1"/>
              <a:t>Кваліфікації:</a:t>
            </a:r>
            <a:endParaRPr lang="ru-RU" sz="1400"/>
          </a:p>
          <a:p>
            <a:r>
              <a:rPr lang="uk-UA" sz="1400" i="1"/>
              <a:t>	3132 Радіоелектронік </a:t>
            </a:r>
            <a:endParaRPr lang="ru-RU" sz="1400"/>
          </a:p>
          <a:p>
            <a:r>
              <a:rPr lang="uk-UA" sz="1400" i="1"/>
              <a:t>	3144 Диспетчер управління повітряним рухом </a:t>
            </a:r>
            <a:endParaRPr lang="ru-RU" sz="1400"/>
          </a:p>
          <a:p>
            <a:r>
              <a:rPr lang="uk-UA" sz="1400" b="1"/>
              <a:t>ОКР Спеціаліст</a:t>
            </a:r>
            <a:endParaRPr lang="ru-RU" sz="1400"/>
          </a:p>
          <a:p>
            <a:pPr lvl="1"/>
            <a:r>
              <a:rPr lang="uk-UA" sz="1400"/>
              <a:t>Спеціальність: 7.07010202 Обслуговування повітряного руху</a:t>
            </a:r>
            <a:endParaRPr lang="ru-RU" sz="1400"/>
          </a:p>
          <a:p>
            <a:r>
              <a:rPr lang="uk-UA" sz="1400" i="1"/>
              <a:t>Кваліфікація спеціаліста: 2149.2 Інженер з управління повітряним рухом </a:t>
            </a:r>
            <a:endParaRPr lang="ru-RU" sz="1400"/>
          </a:p>
          <a:p>
            <a:pPr lvl="1"/>
            <a:r>
              <a:rPr lang="uk-UA" sz="1400"/>
              <a:t>Спеціальність: 7.07010203 Системи аеронавігаційного обслуговування</a:t>
            </a:r>
            <a:endParaRPr lang="ru-RU" sz="1400"/>
          </a:p>
          <a:p>
            <a:pPr lvl="1"/>
            <a:r>
              <a:rPr lang="uk-UA" sz="1400"/>
              <a:t>Спеціалізація: 7.07010203.01 Радіоелектронні системи літальних апаратів</a:t>
            </a:r>
            <a:endParaRPr lang="ru-RU" sz="1400"/>
          </a:p>
          <a:p>
            <a:pPr lvl="1"/>
            <a:r>
              <a:rPr lang="uk-UA" sz="1400"/>
              <a:t>Спеціалізація: 7.07010203.02 Аеронавігаційні засоби та системи</a:t>
            </a:r>
            <a:endParaRPr lang="ru-RU" sz="1400"/>
          </a:p>
          <a:p>
            <a:r>
              <a:rPr lang="uk-UA" sz="1400" i="1"/>
              <a:t>Кваліфікація спеціаліста: 2149.2 Інженер з керування  й обслуговування систем </a:t>
            </a:r>
            <a:endParaRPr lang="ru-RU" sz="1400"/>
          </a:p>
          <a:p>
            <a:endParaRPr lang="uk-UA" sz="1400" b="1"/>
          </a:p>
          <a:p>
            <a:r>
              <a:rPr lang="uk-UA" sz="1400" b="1"/>
              <a:t>ОКР Магістр</a:t>
            </a:r>
            <a:endParaRPr lang="ru-RU" sz="1400"/>
          </a:p>
          <a:p>
            <a:r>
              <a:rPr lang="uk-UA" sz="1400"/>
              <a:t>Спеціальність: 8.07010202 Обслуговування повітряного руху </a:t>
            </a:r>
            <a:endParaRPr lang="ru-RU" sz="1400"/>
          </a:p>
          <a:p>
            <a:r>
              <a:rPr lang="uk-UA" sz="1400" i="1"/>
              <a:t>Кваліфікація магістра: </a:t>
            </a:r>
          </a:p>
          <a:p>
            <a:r>
              <a:rPr lang="ru-RU" sz="1400"/>
              <a:t>	</a:t>
            </a:r>
            <a:r>
              <a:rPr lang="uk-UA" sz="1400" i="1"/>
              <a:t>2149.1 Науковий співробітник (аеронавігація)</a:t>
            </a:r>
            <a:endParaRPr lang="ru-RU" sz="1400"/>
          </a:p>
          <a:p>
            <a:r>
              <a:rPr lang="uk-UA" sz="1400" i="1"/>
              <a:t>	2149.2 Диспетчер служби руху</a:t>
            </a:r>
            <a:endParaRPr lang="ru-RU" sz="1400"/>
          </a:p>
          <a:p>
            <a:pPr lvl="1"/>
            <a:r>
              <a:rPr lang="uk-UA" sz="1400"/>
              <a:t>Спеціальність: 8.07010203 Системи аеронавігаційного обслуговування </a:t>
            </a:r>
            <a:endParaRPr lang="ru-RU" sz="1400"/>
          </a:p>
          <a:p>
            <a:r>
              <a:rPr lang="uk-UA" sz="1400" i="1"/>
              <a:t>Кваліфікація магістра: </a:t>
            </a:r>
            <a:endParaRPr lang="ru-RU" sz="1400"/>
          </a:p>
          <a:p>
            <a:r>
              <a:rPr lang="uk-UA" sz="1400" i="1"/>
              <a:t>	2149.1 Науковий співробітник (аеронавігація)</a:t>
            </a:r>
            <a:endParaRPr lang="ru-RU" sz="1400"/>
          </a:p>
          <a:p>
            <a:r>
              <a:rPr lang="uk-UA" sz="1400" i="1"/>
              <a:t>	2149.2 Інженер з автоматизованих систем управління повітряним рухом</a:t>
            </a:r>
            <a:endParaRPr lang="ru-RU" sz="1400"/>
          </a:p>
          <a:p>
            <a:pPr algn="just">
              <a:spcAft>
                <a:spcPts val="600"/>
              </a:spcAft>
            </a:pPr>
            <a:endParaRPr lang="uk-UA" sz="1400"/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1187450" y="692150"/>
            <a:ext cx="612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uk-UA" b="1">
                <a:solidFill>
                  <a:srgbClr val="000099"/>
                </a:solidFill>
              </a:rPr>
              <a:t>Навчальні дисципліни кафедри АНС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79388" y="1412875"/>
            <a:ext cx="8785225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pitchFamily="34" charset="0"/>
              <a:buNone/>
            </a:pPr>
            <a:r>
              <a:rPr lang="uk-UA" sz="1600" b="1"/>
              <a:t>За кафедрою закріплено 62 навчальні дисципліни за напрямками:</a:t>
            </a:r>
          </a:p>
          <a:p>
            <a:pPr>
              <a:buFont typeface="Arial" pitchFamily="34" charset="0"/>
              <a:buNone/>
            </a:pPr>
            <a:endParaRPr lang="uk-UA" sz="1600" b="1"/>
          </a:p>
          <a:p>
            <a:pPr>
              <a:buFont typeface="Arial" pitchFamily="34" charset="0"/>
              <a:buAutoNum type="arabicPeriod"/>
            </a:pPr>
            <a:r>
              <a:rPr lang="en-US" sz="1600" b="1">
                <a:solidFill>
                  <a:srgbClr val="000099"/>
                </a:solidFill>
              </a:rPr>
              <a:t>CNS</a:t>
            </a:r>
            <a:r>
              <a:rPr lang="uk-UA" sz="1600" b="1">
                <a:solidFill>
                  <a:srgbClr val="000099"/>
                </a:solidFill>
              </a:rPr>
              <a:t> (</a:t>
            </a:r>
            <a:r>
              <a:rPr lang="ru-RU" sz="1600" b="1">
                <a:solidFill>
                  <a:srgbClr val="000099"/>
                </a:solidFill>
              </a:rPr>
              <a:t>Зв'язок</a:t>
            </a:r>
            <a:r>
              <a:rPr lang="uk-UA" sz="1600" b="1">
                <a:solidFill>
                  <a:srgbClr val="000099"/>
                </a:solidFill>
              </a:rPr>
              <a:t>, навігація, спостереження</a:t>
            </a:r>
            <a:r>
              <a:rPr lang="uk-UA" sz="1600">
                <a:solidFill>
                  <a:srgbClr val="000099"/>
                </a:solidFill>
              </a:rPr>
              <a:t>)</a:t>
            </a:r>
            <a:r>
              <a:rPr lang="uk-UA" sz="1600"/>
              <a:t> - 	відповідальний проф. Конін В.В.</a:t>
            </a:r>
          </a:p>
          <a:p>
            <a:pPr>
              <a:buFont typeface="Arial" pitchFamily="34" charset="0"/>
              <a:buAutoNum type="arabicPeriod"/>
            </a:pPr>
            <a:endParaRPr lang="uk-UA" sz="1600"/>
          </a:p>
          <a:p>
            <a:pPr>
              <a:buFont typeface="Arial" pitchFamily="34" charset="0"/>
              <a:buAutoNum type="arabicPeriod"/>
            </a:pPr>
            <a:r>
              <a:rPr lang="uk-UA" sz="1600" b="1">
                <a:solidFill>
                  <a:srgbClr val="000099"/>
                </a:solidFill>
              </a:rPr>
              <a:t>Проектування навігаційних систем</a:t>
            </a:r>
            <a:r>
              <a:rPr lang="uk-UA" sz="1600" b="1"/>
              <a:t> </a:t>
            </a:r>
            <a:r>
              <a:rPr lang="uk-UA" sz="1600"/>
              <a:t>- 	відповідальний проф. Ларін В.Ю.				</a:t>
            </a:r>
          </a:p>
          <a:p>
            <a:pPr>
              <a:buFont typeface="Arial" pitchFamily="34" charset="0"/>
              <a:buAutoNum type="arabicPeriod"/>
            </a:pPr>
            <a:r>
              <a:rPr lang="uk-UA" sz="1600" b="1">
                <a:solidFill>
                  <a:srgbClr val="000099"/>
                </a:solidFill>
              </a:rPr>
              <a:t>АТМ (управління повітряним рухом</a:t>
            </a:r>
            <a:r>
              <a:rPr lang="uk-UA" sz="1600">
                <a:solidFill>
                  <a:srgbClr val="000099"/>
                </a:solidFill>
              </a:rPr>
              <a:t>)</a:t>
            </a:r>
            <a:r>
              <a:rPr lang="uk-UA" sz="1600"/>
              <a:t> -	відповідальний доцент Луппо О.Є. 				</a:t>
            </a:r>
          </a:p>
          <a:p>
            <a:pPr>
              <a:buFont typeface="Arial" pitchFamily="34" charset="0"/>
              <a:buAutoNum type="arabicPeriod"/>
            </a:pPr>
            <a:r>
              <a:rPr lang="uk-UA" sz="1600" b="1">
                <a:solidFill>
                  <a:srgbClr val="000099"/>
                </a:solidFill>
              </a:rPr>
              <a:t>Інформаційні технологі</a:t>
            </a:r>
            <a:r>
              <a:rPr lang="uk-UA" sz="1600">
                <a:solidFill>
                  <a:srgbClr val="000099"/>
                </a:solidFill>
              </a:rPr>
              <a:t>ї</a:t>
            </a:r>
            <a:r>
              <a:rPr lang="uk-UA" sz="1600"/>
              <a:t>  - 		відповідальний доцент Знаковська Є.А.</a:t>
            </a:r>
          </a:p>
          <a:p>
            <a:pPr>
              <a:buFont typeface="Arial" pitchFamily="34" charset="0"/>
              <a:buAutoNum type="arabicPeriod"/>
            </a:pPr>
            <a:endParaRPr lang="uk-UA" sz="1600"/>
          </a:p>
          <a:p>
            <a:pPr>
              <a:buFont typeface="Arial" pitchFamily="34" charset="0"/>
              <a:buAutoNum type="arabicPeriod"/>
            </a:pPr>
            <a:r>
              <a:rPr lang="uk-UA" sz="1600" b="1">
                <a:solidFill>
                  <a:srgbClr val="000099"/>
                </a:solidFill>
              </a:rPr>
              <a:t>Системи керування ПК</a:t>
            </a:r>
            <a:r>
              <a:rPr lang="uk-UA" sz="1600" b="1"/>
              <a:t> </a:t>
            </a:r>
            <a:r>
              <a:rPr lang="uk-UA" sz="1600"/>
              <a:t>- 			відповідальний проф. Павлова С.В.</a:t>
            </a:r>
          </a:p>
          <a:p>
            <a:pPr>
              <a:buFont typeface="Arial" pitchFamily="34" charset="0"/>
              <a:buAutoNum type="arabicPeriod"/>
            </a:pPr>
            <a:endParaRPr lang="uk-UA" sz="1600"/>
          </a:p>
          <a:p>
            <a:pPr>
              <a:buFont typeface="Arial" pitchFamily="34" charset="0"/>
              <a:buAutoNum type="arabicPeriod"/>
            </a:pPr>
            <a:r>
              <a:rPr lang="uk-UA" sz="1600" b="1">
                <a:solidFill>
                  <a:srgbClr val="000099"/>
                </a:solidFill>
              </a:rPr>
              <a:t>Безпека польотів</a:t>
            </a:r>
            <a:r>
              <a:rPr lang="uk-UA" sz="1600" b="1"/>
              <a:t> </a:t>
            </a:r>
            <a:r>
              <a:rPr lang="uk-UA" sz="1600"/>
              <a:t>- 			відповідальний доц. Чинченко Ю.В.</a:t>
            </a:r>
          </a:p>
          <a:p>
            <a:pPr>
              <a:buFont typeface="Arial" pitchFamily="34" charset="0"/>
              <a:buAutoNum type="arabicPeriod"/>
            </a:pPr>
            <a:endParaRPr lang="uk-UA" sz="1600"/>
          </a:p>
          <a:p>
            <a:pPr>
              <a:buFont typeface="Arial" pitchFamily="34" charset="0"/>
              <a:buAutoNum type="arabicPeriod"/>
            </a:pPr>
            <a:r>
              <a:rPr lang="uk-UA" sz="1600" b="1">
                <a:solidFill>
                  <a:srgbClr val="000099"/>
                </a:solidFill>
              </a:rPr>
              <a:t>Математичне моделювання </a:t>
            </a:r>
            <a:r>
              <a:rPr lang="uk-UA" sz="1600">
                <a:solidFill>
                  <a:srgbClr val="000099"/>
                </a:solidFill>
              </a:rPr>
              <a:t>-</a:t>
            </a:r>
            <a:r>
              <a:rPr lang="uk-UA" sz="1600"/>
              <a:t> 		відповідальний проф. Шмельова Т.Ф.</a:t>
            </a:r>
            <a:endParaRPr lang="uk-UA" sz="1400" b="1"/>
          </a:p>
          <a:p>
            <a:pPr>
              <a:buFont typeface="Arial" pitchFamily="34" charset="0"/>
              <a:buNone/>
            </a:pPr>
            <a:endParaRPr lang="uk-UA" sz="1400" b="1"/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1280" y="248707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1116013" y="836613"/>
            <a:ext cx="6913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uk-UA" b="1">
                <a:solidFill>
                  <a:srgbClr val="000099"/>
                </a:solidFill>
              </a:rPr>
              <a:t>Науково-педагогічний склад кафедри (2013/2014 н.р)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55650" y="1700213"/>
            <a:ext cx="7272338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uk-UA" sz="1400" b="1"/>
              <a:t>Штатні співробітники (29)</a:t>
            </a:r>
          </a:p>
          <a:p>
            <a:pPr algn="ctr"/>
            <a:endParaRPr lang="uk-UA" sz="1400" b="1"/>
          </a:p>
          <a:p>
            <a:pPr marL="2057400" lvl="4" indent="-228600">
              <a:buFont typeface="Arial" pitchFamily="34" charset="0"/>
              <a:buChar char="•"/>
            </a:pPr>
            <a:r>
              <a:rPr lang="uk-UA" sz="1400"/>
              <a:t>професор  - 9; </a:t>
            </a:r>
          </a:p>
          <a:p>
            <a:pPr marL="2057400" lvl="4" indent="-228600">
              <a:buFont typeface="Arial" pitchFamily="34" charset="0"/>
              <a:buChar char="•"/>
            </a:pPr>
            <a:r>
              <a:rPr lang="uk-UA" sz="1400"/>
              <a:t>доцент -  15; </a:t>
            </a:r>
          </a:p>
          <a:p>
            <a:pPr marL="2057400" lvl="4" indent="-228600">
              <a:buFont typeface="Arial" pitchFamily="34" charset="0"/>
              <a:buChar char="•"/>
            </a:pPr>
            <a:r>
              <a:rPr lang="uk-UA" sz="1400"/>
              <a:t>ст. викладач – 1; </a:t>
            </a:r>
          </a:p>
          <a:p>
            <a:pPr marL="2057400" lvl="4" indent="-228600">
              <a:buFont typeface="Arial" pitchFamily="34" charset="0"/>
              <a:buChar char="•"/>
            </a:pPr>
            <a:r>
              <a:rPr lang="uk-UA" sz="1400"/>
              <a:t>асистент – 4.</a:t>
            </a:r>
          </a:p>
          <a:p>
            <a:pPr marL="2057400" lvl="4" indent="-228600">
              <a:buFont typeface="Arial" pitchFamily="34" charset="0"/>
              <a:buChar char="•"/>
            </a:pPr>
            <a:endParaRPr lang="uk-UA" sz="1400"/>
          </a:p>
          <a:p>
            <a:pPr lvl="1" algn="ctr"/>
            <a:r>
              <a:rPr lang="uk-UA" sz="1400" b="1"/>
              <a:t>Сумісники (12):</a:t>
            </a:r>
          </a:p>
          <a:p>
            <a:pPr lvl="1" algn="ctr"/>
            <a:endParaRPr lang="uk-UA" sz="1400" b="1"/>
          </a:p>
          <a:p>
            <a:pPr marL="2057400" lvl="4" indent="-228600">
              <a:buFont typeface="Arial" pitchFamily="34" charset="0"/>
              <a:buChar char="•"/>
            </a:pPr>
            <a:r>
              <a:rPr lang="uk-UA" sz="1400"/>
              <a:t>професор  - 1; </a:t>
            </a:r>
          </a:p>
          <a:p>
            <a:pPr marL="2057400" lvl="4" indent="-228600">
              <a:buFont typeface="Arial" pitchFamily="34" charset="0"/>
              <a:buChar char="•"/>
            </a:pPr>
            <a:r>
              <a:rPr lang="uk-UA" sz="1400"/>
              <a:t>доцент -  3; </a:t>
            </a:r>
          </a:p>
          <a:p>
            <a:pPr marL="2057400" lvl="4" indent="-228600">
              <a:buFont typeface="Arial" pitchFamily="34" charset="0"/>
              <a:buChar char="•"/>
            </a:pPr>
            <a:r>
              <a:rPr lang="uk-UA" sz="1400"/>
              <a:t>ст. викладач – 3; </a:t>
            </a:r>
          </a:p>
          <a:p>
            <a:pPr marL="2057400" lvl="4" indent="-228600">
              <a:buFont typeface="Arial" pitchFamily="34" charset="0"/>
              <a:buChar char="•"/>
            </a:pPr>
            <a:r>
              <a:rPr lang="uk-UA" sz="1400"/>
              <a:t>асистент – 5.</a:t>
            </a:r>
          </a:p>
          <a:p>
            <a:pPr marL="2057400" lvl="4" indent="-228600">
              <a:buFont typeface="Arial" pitchFamily="34" charset="0"/>
              <a:buChar char="•"/>
            </a:pPr>
            <a:endParaRPr lang="uk-UA" sz="1400"/>
          </a:p>
          <a:p>
            <a:pPr lvl="1" algn="ctr"/>
            <a:r>
              <a:rPr lang="uk-UA" sz="1400" b="1"/>
              <a:t>Навчально-допоміжний склад (14)</a:t>
            </a:r>
          </a:p>
          <a:p>
            <a:pPr lvl="1" algn="ctr"/>
            <a:endParaRPr lang="uk-UA" sz="1400" b="1"/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uk-UA" sz="1800" b="1" smtClean="0">
                <a:solidFill>
                  <a:srgbClr val="000099"/>
                </a:solidFill>
              </a:rPr>
              <a:t>Динаміка ставок науково-педагогічного складу </a:t>
            </a:r>
            <a:br>
              <a:rPr lang="uk-UA" sz="1800" b="1" smtClean="0">
                <a:solidFill>
                  <a:srgbClr val="000099"/>
                </a:solidFill>
              </a:rPr>
            </a:br>
            <a:r>
              <a:rPr lang="uk-UA" sz="1800" b="1" smtClean="0">
                <a:solidFill>
                  <a:srgbClr val="000099"/>
                </a:solidFill>
              </a:rPr>
              <a:t>кафедри з 2008/2009 по 2013/2014 н.р</a:t>
            </a:r>
          </a:p>
        </p:txBody>
      </p:sp>
      <p:graphicFrame>
        <p:nvGraphicFramePr>
          <p:cNvPr id="95240" name="Group 8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3886200"/>
        </p:xfrm>
        <a:graphic>
          <a:graphicData uri="http://schemas.openxmlformats.org/drawingml/2006/table">
            <a:tbl>
              <a:tblPr/>
              <a:tblGrid>
                <a:gridCol w="2071688"/>
                <a:gridCol w="2735262"/>
                <a:gridCol w="3422650"/>
              </a:tblGrid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Навчальний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рік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Кількість навчальних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годин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Кількість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тавок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2008/2009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28513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37,75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2009/2010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32930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2010/2011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32640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41,75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2011/2012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29285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2012/2013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27553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39,25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2013/2014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23583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30,5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1800" b="1" smtClean="0">
                <a:solidFill>
                  <a:srgbClr val="000099"/>
                </a:solidFill>
              </a:rPr>
              <a:t>Динаміка ставок і </a:t>
            </a:r>
            <a:r>
              <a:rPr lang="ru-RU" sz="1800" b="1" smtClean="0">
                <a:solidFill>
                  <a:srgbClr val="000099"/>
                </a:solidFill>
              </a:rPr>
              <a:t>навчального навантаження </a:t>
            </a:r>
            <a:br>
              <a:rPr lang="ru-RU" sz="1800" b="1" smtClean="0">
                <a:solidFill>
                  <a:srgbClr val="000099"/>
                </a:solidFill>
              </a:rPr>
            </a:br>
            <a:r>
              <a:rPr lang="uk-UA" sz="1800" b="1" smtClean="0">
                <a:solidFill>
                  <a:srgbClr val="000099"/>
                </a:solidFill>
              </a:rPr>
              <a:t>науково-педагогічного складу </a:t>
            </a:r>
            <a:br>
              <a:rPr lang="uk-UA" sz="1800" b="1" smtClean="0">
                <a:solidFill>
                  <a:srgbClr val="000099"/>
                </a:solidFill>
              </a:rPr>
            </a:br>
            <a:r>
              <a:rPr lang="uk-UA" sz="1800" b="1" smtClean="0">
                <a:solidFill>
                  <a:srgbClr val="000099"/>
                </a:solidFill>
              </a:rPr>
              <a:t>кафедри  з 2008/2009 по 2013/2014 н.р</a:t>
            </a:r>
            <a:endParaRPr lang="ru-RU" sz="1800" b="1" smtClean="0">
              <a:solidFill>
                <a:srgbClr val="000099"/>
              </a:solidFill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052176" y="1636723"/>
          <a:ext cx="6828924" cy="3012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7324" name="Group 44"/>
          <p:cNvGraphicFramePr>
            <a:graphicFrameLocks noGrp="1"/>
          </p:cNvGraphicFramePr>
          <p:nvPr>
            <p:ph idx="1"/>
          </p:nvPr>
        </p:nvGraphicFramePr>
        <p:xfrm>
          <a:off x="1187450" y="4868863"/>
          <a:ext cx="6264275" cy="1682751"/>
        </p:xfrm>
        <a:graphic>
          <a:graphicData uri="http://schemas.openxmlformats.org/drawingml/2006/table">
            <a:tbl>
              <a:tblPr/>
              <a:tblGrid>
                <a:gridCol w="1576388"/>
                <a:gridCol w="2082800"/>
                <a:gridCol w="2605087"/>
              </a:tblGrid>
              <a:tr h="420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Навчальний 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рік 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Кількість навчальних 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годин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Кількість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тавок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2008/2009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28513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37,75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2009/2010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32930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42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2010/2011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32640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41,75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2011/2012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29285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2012/2013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27553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39,25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2013/2014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23583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30,5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1116013" y="692150"/>
            <a:ext cx="62642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ru-RU" b="1">
                <a:solidFill>
                  <a:srgbClr val="000099"/>
                </a:solidFill>
              </a:rPr>
              <a:t>Динаміка навчального навантаження кафедри АНС </a:t>
            </a:r>
          </a:p>
          <a:p>
            <a:pPr algn="ctr">
              <a:buFont typeface="Arial" pitchFamily="34" charset="0"/>
              <a:buNone/>
            </a:pPr>
            <a:r>
              <a:rPr lang="ru-RU" b="1">
                <a:solidFill>
                  <a:srgbClr val="000099"/>
                </a:solidFill>
              </a:rPr>
              <a:t>з 2008/2009 по 2013/2014 н.р.</a:t>
            </a:r>
            <a:endParaRPr lang="uk-UA" b="1">
              <a:solidFill>
                <a:srgbClr val="000099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120509" y="2214121"/>
          <a:ext cx="6970536" cy="4097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323850" y="1484313"/>
            <a:ext cx="8208963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uk-UA" sz="1600" b="1"/>
              <a:t>Причини зменшення навантаження:</a:t>
            </a:r>
          </a:p>
          <a:p>
            <a:pPr algn="ctr">
              <a:buFont typeface="Arial" pitchFamily="34" charset="0"/>
              <a:buNone/>
            </a:pPr>
            <a:endParaRPr lang="uk-UA" sz="1600" b="1"/>
          </a:p>
          <a:p>
            <a:pPr algn="just">
              <a:buFont typeface="Arial" pitchFamily="34" charset="0"/>
              <a:buAutoNum type="arabicPeriod"/>
            </a:pPr>
            <a:r>
              <a:rPr lang="uk-UA" sz="1600" b="1"/>
              <a:t>Перехід на нові навчальні плани кафедри АНС</a:t>
            </a:r>
          </a:p>
          <a:p>
            <a:pPr algn="just">
              <a:buFont typeface="Arial" pitchFamily="34" charset="0"/>
              <a:buAutoNum type="arabicPeriod"/>
            </a:pPr>
            <a:r>
              <a:rPr lang="uk-UA" sz="1600" b="1"/>
              <a:t>Перехід на нові навчальні плани інших кафедр</a:t>
            </a:r>
          </a:p>
          <a:p>
            <a:pPr algn="just">
              <a:buFont typeface="Arial" pitchFamily="34" charset="0"/>
              <a:buAutoNum type="arabicPeriod"/>
            </a:pPr>
            <a:r>
              <a:rPr lang="uk-UA" sz="1600" b="1"/>
              <a:t>Кількість груп зменшилося, загальна кількість студентів зменшилась</a:t>
            </a:r>
          </a:p>
          <a:p>
            <a:pPr algn="just">
              <a:buFont typeface="Arial" pitchFamily="34" charset="0"/>
              <a:buAutoNum type="arabicPeriod"/>
            </a:pPr>
            <a:r>
              <a:rPr lang="uk-UA" sz="1600" b="1"/>
              <a:t>Кількість груп зменшилося, україномовних груп стало менше, англомовних груп стало більше </a:t>
            </a:r>
          </a:p>
          <a:p>
            <a:pPr algn="just">
              <a:buFont typeface="Arial" pitchFamily="34" charset="0"/>
              <a:buAutoNum type="arabicPeriod"/>
            </a:pPr>
            <a:endParaRPr lang="uk-UA" sz="1600" b="1"/>
          </a:p>
          <a:p>
            <a:pPr algn="just">
              <a:buFont typeface="Arial" pitchFamily="34" charset="0"/>
              <a:buAutoNum type="arabicPeriod"/>
            </a:pPr>
            <a:endParaRPr lang="uk-UA" sz="1600" b="1"/>
          </a:p>
          <a:p>
            <a:pPr algn="ctr"/>
            <a:r>
              <a:rPr lang="uk-UA" sz="1600" b="1">
                <a:solidFill>
                  <a:srgbClr val="CC3300"/>
                </a:solidFill>
              </a:rPr>
              <a:t>ВИСНОВКИ:</a:t>
            </a:r>
          </a:p>
          <a:p>
            <a:pPr algn="ctr"/>
            <a:endParaRPr lang="uk-UA" sz="1600" b="1">
              <a:solidFill>
                <a:srgbClr val="CC3300"/>
              </a:solidFill>
            </a:endParaRPr>
          </a:p>
          <a:p>
            <a:pPr>
              <a:buFontTx/>
              <a:buChar char="•"/>
            </a:pPr>
            <a:r>
              <a:rPr lang="uk-UA" sz="1600" b="1">
                <a:solidFill>
                  <a:srgbClr val="CC3300"/>
                </a:solidFill>
              </a:rPr>
              <a:t>Необхідно створювати умови для збільшення педагогічного навантаження викладачів кафедри</a:t>
            </a:r>
          </a:p>
          <a:p>
            <a:pPr>
              <a:buFontTx/>
              <a:buChar char="•"/>
            </a:pPr>
            <a:r>
              <a:rPr lang="uk-UA" sz="1600" b="1">
                <a:solidFill>
                  <a:srgbClr val="CC3300"/>
                </a:solidFill>
              </a:rPr>
              <a:t>Активізувати роботу по участі в інноваційних наукових проектах</a:t>
            </a:r>
          </a:p>
          <a:p>
            <a:pPr>
              <a:buFontTx/>
              <a:buChar char="•"/>
            </a:pPr>
            <a:r>
              <a:rPr lang="uk-UA" sz="1600" b="1">
                <a:solidFill>
                  <a:srgbClr val="CC3300"/>
                </a:solidFill>
              </a:rPr>
              <a:t>Пошук додаткових ресурсів</a:t>
            </a:r>
          </a:p>
          <a:p>
            <a:pPr algn="ctr"/>
            <a:endParaRPr lang="uk-UA" sz="1600" b="1">
              <a:solidFill>
                <a:srgbClr val="CC3300"/>
              </a:solidFill>
            </a:endParaRPr>
          </a:p>
          <a:p>
            <a:pPr algn="ctr">
              <a:buFont typeface="Arial" pitchFamily="34" charset="0"/>
              <a:buNone/>
            </a:pPr>
            <a:endParaRPr lang="uk-UA" sz="1600" b="1">
              <a:solidFill>
                <a:srgbClr val="CC3300"/>
              </a:solidFill>
            </a:endParaRPr>
          </a:p>
          <a:p>
            <a:pPr algn="ctr">
              <a:buFont typeface="Arial" pitchFamily="34" charset="0"/>
              <a:buNone/>
            </a:pPr>
            <a:endParaRPr lang="uk-UA" sz="1600" b="1">
              <a:solidFill>
                <a:srgbClr val="CC3300"/>
              </a:solidFill>
            </a:endParaRPr>
          </a:p>
        </p:txBody>
      </p:sp>
      <p:sp>
        <p:nvSpPr>
          <p:cNvPr id="13315" name="Прямоугольник 3"/>
          <p:cNvSpPr>
            <a:spLocks noChangeArrowheads="1"/>
          </p:cNvSpPr>
          <p:nvPr/>
        </p:nvSpPr>
        <p:spPr bwMode="auto">
          <a:xfrm>
            <a:off x="1908175" y="692150"/>
            <a:ext cx="4845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uk-UA" b="1">
                <a:solidFill>
                  <a:srgbClr val="000099"/>
                </a:solidFill>
              </a:rPr>
              <a:t>Аналіз причин зменшення навантаження</a:t>
            </a:r>
            <a:endParaRPr lang="ru-RU">
              <a:solidFill>
                <a:srgbClr val="000099"/>
              </a:solidFill>
            </a:endParaRPr>
          </a:p>
        </p:txBody>
      </p:sp>
      <p:pic>
        <p:nvPicPr>
          <p:cNvPr id="2" name="Picture 4" descr="C:\Users\Odessa\Desktop\Безимени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1280" y="201082"/>
            <a:ext cx="1145426" cy="3811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2175</TotalTime>
  <Words>1186</Words>
  <Application>Microsoft Office PowerPoint</Application>
  <PresentationFormat>Экран (4:3)</PresentationFormat>
  <Paragraphs>289</Paragraphs>
  <Slides>23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33" baseType="lpstr">
      <vt:lpstr>Arial</vt:lpstr>
      <vt:lpstr>Wingdings</vt:lpstr>
      <vt:lpstr>Arial Black</vt:lpstr>
      <vt:lpstr>Times New Roman</vt:lpstr>
      <vt:lpstr>Calibri</vt:lpstr>
      <vt:lpstr>Symbol</vt:lpstr>
      <vt:lpstr>+mj-lt</vt:lpstr>
      <vt:lpstr>Пиксел</vt:lpstr>
      <vt:lpstr>Диаграмма Microsoft Office Excel</vt:lpstr>
      <vt:lpstr>Документ Microsoft Word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Динаміка ставок науково-педагогічного складу  кафедри з 2008/2009 по 2013/2014 н.р</vt:lpstr>
      <vt:lpstr>Динаміка ставок і навчального навантаження  науково-педагогічного складу  кафедри  з 2008/2009 по 2013/2014 н.р</vt:lpstr>
      <vt:lpstr>Презентация PowerPoint</vt:lpstr>
      <vt:lpstr>Презентация PowerPoint</vt:lpstr>
      <vt:lpstr>Презентация PowerPoint</vt:lpstr>
      <vt:lpstr>Науково-методичний семінар  Тема: Удосконалення професійної підготовки фахівців аеронавігаційної системи;   Дата проведення: 02.12.2013  </vt:lpstr>
      <vt:lpstr>Презентация PowerPoint</vt:lpstr>
      <vt:lpstr>Презентация PowerPoint</vt:lpstr>
      <vt:lpstr>Презентация PowerPoint</vt:lpstr>
      <vt:lpstr>2. Методична робота (відповідальний Ларін В.Ю.)</vt:lpstr>
      <vt:lpstr>3.Наукова робота (відповідальний Конін В.В.)</vt:lpstr>
      <vt:lpstr>Презентация PowerPoint</vt:lpstr>
      <vt:lpstr>3.Автоматизована тренажерна система навчання процедурам керування повітряним рухом (Луппо О.Є)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123</cp:revision>
  <dcterms:created xsi:type="dcterms:W3CDTF">2013-03-09T11:11:04Z</dcterms:created>
  <dcterms:modified xsi:type="dcterms:W3CDTF">2013-10-22T19:57:39Z</dcterms:modified>
</cp:coreProperties>
</file>